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4" r:id="rId1"/>
  </p:sldMasterIdLst>
  <p:notesMasterIdLst>
    <p:notesMasterId r:id="rId41"/>
  </p:notesMasterIdLst>
  <p:sldIdLst>
    <p:sldId id="256" r:id="rId2"/>
    <p:sldId id="338" r:id="rId3"/>
    <p:sldId id="349" r:id="rId4"/>
    <p:sldId id="286" r:id="rId5"/>
    <p:sldId id="350" r:id="rId6"/>
    <p:sldId id="289" r:id="rId7"/>
    <p:sldId id="341" r:id="rId8"/>
    <p:sldId id="343" r:id="rId9"/>
    <p:sldId id="351" r:id="rId10"/>
    <p:sldId id="290" r:id="rId11"/>
    <p:sldId id="393" r:id="rId12"/>
    <p:sldId id="396" r:id="rId13"/>
    <p:sldId id="394" r:id="rId14"/>
    <p:sldId id="395" r:id="rId15"/>
    <p:sldId id="355" r:id="rId16"/>
    <p:sldId id="357" r:id="rId17"/>
    <p:sldId id="356" r:id="rId18"/>
    <p:sldId id="305" r:id="rId19"/>
    <p:sldId id="316" r:id="rId20"/>
    <p:sldId id="374" r:id="rId21"/>
    <p:sldId id="385" r:id="rId22"/>
    <p:sldId id="386" r:id="rId23"/>
    <p:sldId id="387" r:id="rId24"/>
    <p:sldId id="375" r:id="rId25"/>
    <p:sldId id="388" r:id="rId26"/>
    <p:sldId id="377" r:id="rId27"/>
    <p:sldId id="389" r:id="rId28"/>
    <p:sldId id="390" r:id="rId29"/>
    <p:sldId id="379" r:id="rId30"/>
    <p:sldId id="380" r:id="rId31"/>
    <p:sldId id="353" r:id="rId32"/>
    <p:sldId id="392" r:id="rId33"/>
    <p:sldId id="383" r:id="rId34"/>
    <p:sldId id="384" r:id="rId35"/>
    <p:sldId id="382" r:id="rId36"/>
    <p:sldId id="269" r:id="rId37"/>
    <p:sldId id="268" r:id="rId38"/>
    <p:sldId id="345" r:id="rId39"/>
    <p:sldId id="391" r:id="rId40"/>
  </p:sldIdLst>
  <p:sldSz cx="9144000" cy="5143500" type="screen16x9"/>
  <p:notesSz cx="6858000" cy="9144000"/>
  <p:embeddedFontLst>
    <p:embeddedFont>
      <p:font typeface="Calibri" panose="020F0502020204030204" pitchFamily="34" charset="0"/>
      <p:regular r:id="rId42"/>
      <p:bold r:id="rId43"/>
      <p:italic r:id="rId44"/>
      <p:boldItalic r:id="rId45"/>
    </p:embeddedFont>
    <p:embeddedFont>
      <p:font typeface="Rockwell" panose="02060603020205020403" pitchFamily="18" charset="0"/>
      <p:regular r:id="rId46"/>
      <p:bold r:id="rId47"/>
      <p:italic r:id="rId48"/>
      <p:boldItalic r:id="rId49"/>
    </p:embeddedFont>
    <p:embeddedFont>
      <p:font typeface="Georgia" panose="02040502050405020303" pitchFamily="18" charset="0"/>
      <p:regular r:id="rId50"/>
      <p:bold r:id="rId51"/>
      <p:italic r:id="rId52"/>
      <p:boldItalic r:id="rId53"/>
    </p:embeddedFont>
    <p:embeddedFont>
      <p:font typeface="SimSun" panose="02010600030101010101" pitchFamily="2" charset="-122"/>
      <p:regular r:id="rId54"/>
    </p:embeddedFont>
    <p:embeddedFont>
      <p:font typeface="Wingdings 2" panose="05020102010507070707" pitchFamily="18" charset="2"/>
      <p:regular r:id="rId55"/>
    </p:embeddedFont>
    <p:embeddedFont>
      <p:font typeface="Economica" panose="020B0604020202020204" charset="0"/>
      <p:regular r:id="rId56"/>
      <p:bold r:id="rId57"/>
      <p:italic r:id="rId58"/>
      <p:boldItalic r:id="rId59"/>
    </p:embeddedFont>
    <p:embeddedFont>
      <p:font typeface="Open Sans"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A776"/>
    <a:srgbClr val="CBE1E7"/>
    <a:srgbClr val="F1ECD9"/>
    <a:srgbClr val="FF7C80"/>
    <a:srgbClr val="FF5050"/>
    <a:srgbClr val="7B98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76" autoAdjust="0"/>
  </p:normalViewPr>
  <p:slideViewPr>
    <p:cSldViewPr>
      <p:cViewPr varScale="1">
        <p:scale>
          <a:sx n="116" d="100"/>
          <a:sy n="116" d="100"/>
        </p:scale>
        <p:origin x="-618"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0251829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Title slide: Intro</a:t>
            </a:r>
            <a:endParaRPr dirty="0"/>
          </a:p>
        </p:txBody>
      </p:sp>
    </p:spTree>
    <p:extLst>
      <p:ext uri="{BB962C8B-B14F-4D97-AF65-F5344CB8AC3E}">
        <p14:creationId xmlns:p14="http://schemas.microsoft.com/office/powerpoint/2010/main" val="423780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Arial"/>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Whitney and Suzanne: Our observations</a:t>
            </a: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254714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Stella: Code-meshing and the changing wrting classroom &gt; pedagogical challenges and goals</a:t>
            </a:r>
            <a:endParaRPr kumimoji="0" lang="en"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64879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Stella: Code-meshing and the changing wrting classroom &gt; pedagogical challenges and goals</a:t>
            </a:r>
            <a:endParaRPr kumimoji="0" lang="en"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648791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Stella: Code-meshing and the changing wrting classroom &gt; pedagogical challenges and goals</a:t>
            </a:r>
            <a:endParaRPr kumimoji="0" lang="en"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648791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Stella: Code-meshing and the changing wrting classroom &gt; pedagogical challenges and goals</a:t>
            </a:r>
            <a:endParaRPr kumimoji="0" lang="en" sz="11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64879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50000"/>
              <a:buFont typeface="Arial"/>
              <a:buNone/>
            </a:pPr>
            <a:r>
              <a:rPr lang="en" dirty="0" smtClean="0">
                <a:solidFill>
                  <a:schemeClr val="dk1"/>
                </a:solidFill>
              </a:rPr>
              <a:t>Suzanne: Why teach code-meshing?</a:t>
            </a:r>
            <a:endParaRPr dirty="0"/>
          </a:p>
        </p:txBody>
      </p:sp>
    </p:spTree>
    <p:extLst>
      <p:ext uri="{BB962C8B-B14F-4D97-AF65-F5344CB8AC3E}">
        <p14:creationId xmlns:p14="http://schemas.microsoft.com/office/powerpoint/2010/main" val="648791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Whitney:</a:t>
            </a:r>
            <a:r>
              <a:rPr lang="en" baseline="0" dirty="0" smtClean="0"/>
              <a:t> How do we teaching code-meshing?</a:t>
            </a:r>
            <a:endParaRPr lang="en" dirty="0"/>
          </a:p>
        </p:txBody>
      </p:sp>
    </p:spTree>
    <p:extLst>
      <p:ext uri="{BB962C8B-B14F-4D97-AF65-F5344CB8AC3E}">
        <p14:creationId xmlns:p14="http://schemas.microsoft.com/office/powerpoint/2010/main" val="82584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Whitney:</a:t>
            </a:r>
            <a:r>
              <a:rPr lang="en" baseline="0" dirty="0" smtClean="0"/>
              <a:t> How do we teaching code-meshing?</a:t>
            </a:r>
            <a:endParaRPr lang="en" dirty="0"/>
          </a:p>
        </p:txBody>
      </p:sp>
    </p:spTree>
    <p:extLst>
      <p:ext uri="{BB962C8B-B14F-4D97-AF65-F5344CB8AC3E}">
        <p14:creationId xmlns:p14="http://schemas.microsoft.com/office/powerpoint/2010/main" val="82584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Whitney:</a:t>
            </a:r>
            <a:r>
              <a:rPr lang="en" baseline="0" dirty="0" smtClean="0"/>
              <a:t> How do we teaching code-meshing?</a:t>
            </a:r>
            <a:endParaRPr lang="en" dirty="0"/>
          </a:p>
        </p:txBody>
      </p:sp>
    </p:spTree>
    <p:extLst>
      <p:ext uri="{BB962C8B-B14F-4D97-AF65-F5344CB8AC3E}">
        <p14:creationId xmlns:p14="http://schemas.microsoft.com/office/powerpoint/2010/main" val="82584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Suzanne</a:t>
            </a:r>
            <a:r>
              <a:rPr lang="en" sz="1800" baseline="0" dirty="0" smtClean="0">
                <a:solidFill>
                  <a:schemeClr val="dk1"/>
                </a:solidFill>
                <a:latin typeface="Open Sans"/>
                <a:ea typeface="Open Sans"/>
                <a:cs typeface="Open Sans"/>
                <a:sym typeface="Open Sans"/>
              </a:rPr>
              <a:t>: </a:t>
            </a:r>
            <a:r>
              <a:rPr lang="en" sz="1800" dirty="0" smtClean="0">
                <a:solidFill>
                  <a:schemeClr val="dk1"/>
                </a:solidFill>
                <a:latin typeface="Open Sans"/>
                <a:ea typeface="Open Sans"/>
                <a:cs typeface="Open Sans"/>
                <a:sym typeface="Open Sans"/>
              </a:rPr>
              <a:t>Begin by disucssion how I went about teaching code</a:t>
            </a:r>
            <a:r>
              <a:rPr lang="en" sz="1800" baseline="0" dirty="0" smtClean="0">
                <a:solidFill>
                  <a:schemeClr val="dk1"/>
                </a:solidFill>
                <a:latin typeface="Open Sans"/>
                <a:ea typeface="Open Sans"/>
                <a:cs typeface="Open Sans"/>
                <a:sym typeface="Open Sans"/>
              </a:rPr>
              <a:t> meshing and a little about our initiative as the code-meshing committee if not too much of a repeat from others. </a:t>
            </a:r>
          </a:p>
          <a:p>
            <a:pPr marL="457200" lvl="0" indent="-342900" rtl="0">
              <a:lnSpc>
                <a:spcPct val="115000"/>
              </a:lnSpc>
              <a:spcBef>
                <a:spcPts val="0"/>
              </a:spcBef>
              <a:spcAft>
                <a:spcPts val="1600"/>
              </a:spcAft>
              <a:buClr>
                <a:schemeClr val="dk1"/>
              </a:buClr>
              <a:buSzPct val="100000"/>
              <a:buFont typeface="Open Sans"/>
            </a:pPr>
            <a:endParaRPr lang="en" sz="1800" baseline="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baseline="0" dirty="0" smtClean="0">
                <a:solidFill>
                  <a:schemeClr val="dk1"/>
                </a:solidFill>
                <a:latin typeface="Open Sans"/>
                <a:ea typeface="Open Sans"/>
                <a:cs typeface="Open Sans"/>
                <a:sym typeface="Open Sans"/>
              </a:rPr>
              <a:t>When we as a committee were charged with figuring out what code-meshing actually is (as it relates to us as writing instructors), we piloted lessons, activities in the classroom. This sparked conversation out of some confusion at first. Students wanted to know why we were doing this (and how they would be graded). I learned a lot about their needs, expectations, and assumptions. </a:t>
            </a: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marR="0" lvl="0" indent="-342900" algn="l" defTabSz="914400" rtl="0" eaLnBrk="1" fontAlgn="auto" latinLnBrk="0" hangingPunct="1">
              <a:lnSpc>
                <a:spcPct val="115000"/>
              </a:lnSpc>
              <a:spcBef>
                <a:spcPts val="0"/>
              </a:spcBef>
              <a:spcAft>
                <a:spcPts val="1600"/>
              </a:spcAft>
              <a:buClr>
                <a:schemeClr val="dk1"/>
              </a:buClr>
              <a:buSzPct val="100000"/>
              <a:buFont typeface="Open Sans"/>
              <a:buNone/>
              <a:tabLst/>
              <a:defRPr/>
            </a:pPr>
            <a:r>
              <a:rPr lang="en" sz="1800" baseline="0" dirty="0" smtClean="0">
                <a:solidFill>
                  <a:schemeClr val="dk1"/>
                </a:solidFill>
                <a:latin typeface="Open Sans"/>
                <a:ea typeface="Open Sans"/>
                <a:cs typeface="Open Sans"/>
                <a:sym typeface="Open Sans"/>
              </a:rPr>
              <a:t>Still trying to figure out how to best design assignment prompts and informal writing. I still </a:t>
            </a:r>
            <a:r>
              <a:rPr lang="en-US" sz="1800" baseline="0" dirty="0" smtClean="0">
                <a:solidFill>
                  <a:schemeClr val="dk1"/>
                </a:solidFill>
                <a:latin typeface="Open Sans"/>
                <a:ea typeface="Open Sans"/>
                <a:cs typeface="Open Sans"/>
                <a:sym typeface="Open Sans"/>
              </a:rPr>
              <a:t>ha</a:t>
            </a:r>
            <a:r>
              <a:rPr lang="en" sz="1800" baseline="0" dirty="0" smtClean="0">
                <a:solidFill>
                  <a:schemeClr val="dk1"/>
                </a:solidFill>
                <a:latin typeface="Open Sans"/>
                <a:ea typeface="Open Sans"/>
                <a:cs typeface="Open Sans"/>
                <a:sym typeface="Open Sans"/>
              </a:rPr>
              <a:t>ve questions. A student last semester wanted to know how I was going to be able to grade his paper if he meshed English with Chinese since I don’t speak Chinese. Another student intersted in computer science wanted to incorporate computer code into his final paper.</a:t>
            </a:r>
            <a:endParaRPr lang="en" sz="1800" dirty="0">
              <a:solidFill>
                <a:schemeClr val="dk1"/>
              </a:solidFill>
              <a:latin typeface="Open Sans"/>
              <a:ea typeface="Open Sans"/>
              <a:cs typeface="Open Sans"/>
              <a:sym typeface="Open Sans"/>
            </a:endParaRP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extLst>
      <p:ext uri="{BB962C8B-B14F-4D97-AF65-F5344CB8AC3E}">
        <p14:creationId xmlns:p14="http://schemas.microsoft.com/office/powerpoint/2010/main" val="155167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Stella:</a:t>
            </a:r>
            <a:r>
              <a:rPr lang="en" baseline="0" dirty="0" smtClean="0">
                <a:solidFill>
                  <a:schemeClr val="dk1"/>
                </a:solidFill>
              </a:rPr>
              <a:t> Overview</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3883925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Suzanne</a:t>
            </a:r>
            <a:r>
              <a:rPr lang="en" sz="1800" baseline="0" dirty="0" smtClean="0">
                <a:solidFill>
                  <a:schemeClr val="dk1"/>
                </a:solidFill>
                <a:latin typeface="Open Sans"/>
                <a:ea typeface="Open Sans"/>
                <a:cs typeface="Open Sans"/>
                <a:sym typeface="Open Sans"/>
              </a:rPr>
              <a:t>: </a:t>
            </a:r>
            <a:r>
              <a:rPr lang="en" sz="1800" dirty="0" smtClean="0">
                <a:solidFill>
                  <a:schemeClr val="dk1"/>
                </a:solidFill>
                <a:latin typeface="Open Sans"/>
                <a:ea typeface="Open Sans"/>
                <a:cs typeface="Open Sans"/>
                <a:sym typeface="Open Sans"/>
              </a:rPr>
              <a:t>Begin by disucssion how I went about teaching code</a:t>
            </a:r>
            <a:r>
              <a:rPr lang="en" sz="1800" baseline="0" dirty="0" smtClean="0">
                <a:solidFill>
                  <a:schemeClr val="dk1"/>
                </a:solidFill>
                <a:latin typeface="Open Sans"/>
                <a:ea typeface="Open Sans"/>
                <a:cs typeface="Open Sans"/>
                <a:sym typeface="Open Sans"/>
              </a:rPr>
              <a:t> meshing and a little about our initiative as the code-meshing committee if not too much of a repeat from others. </a:t>
            </a:r>
          </a:p>
          <a:p>
            <a:pPr marL="457200" lvl="0" indent="-342900" rtl="0">
              <a:lnSpc>
                <a:spcPct val="115000"/>
              </a:lnSpc>
              <a:spcBef>
                <a:spcPts val="0"/>
              </a:spcBef>
              <a:spcAft>
                <a:spcPts val="1600"/>
              </a:spcAft>
              <a:buClr>
                <a:schemeClr val="dk1"/>
              </a:buClr>
              <a:buSzPct val="100000"/>
              <a:buFont typeface="Open Sans"/>
            </a:pPr>
            <a:endParaRPr lang="en" sz="1800" baseline="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baseline="0" dirty="0" smtClean="0">
                <a:solidFill>
                  <a:schemeClr val="dk1"/>
                </a:solidFill>
                <a:latin typeface="Open Sans"/>
                <a:ea typeface="Open Sans"/>
                <a:cs typeface="Open Sans"/>
                <a:sym typeface="Open Sans"/>
              </a:rPr>
              <a:t>When we as a committee were charged with figuring out what code-meshing actually is (as it relates to us as writing instructors), we piloted lessons, activities in the classroom. This sparked conversation out of some confusion at first. Students wanted to know why we were doing this (and how they would be graded). I learned a lot about their needs, expectations, and assumptions. </a:t>
            </a: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marR="0" lvl="0" indent="-342900" algn="l" defTabSz="914400" rtl="0" eaLnBrk="1" fontAlgn="auto" latinLnBrk="0" hangingPunct="1">
              <a:lnSpc>
                <a:spcPct val="115000"/>
              </a:lnSpc>
              <a:spcBef>
                <a:spcPts val="0"/>
              </a:spcBef>
              <a:spcAft>
                <a:spcPts val="1600"/>
              </a:spcAft>
              <a:buClr>
                <a:schemeClr val="dk1"/>
              </a:buClr>
              <a:buSzPct val="100000"/>
              <a:buFont typeface="Open Sans"/>
              <a:buNone/>
              <a:tabLst/>
              <a:defRPr/>
            </a:pPr>
            <a:r>
              <a:rPr lang="en" sz="1800" baseline="0" dirty="0" smtClean="0">
                <a:solidFill>
                  <a:schemeClr val="dk1"/>
                </a:solidFill>
                <a:latin typeface="Open Sans"/>
                <a:ea typeface="Open Sans"/>
                <a:cs typeface="Open Sans"/>
                <a:sym typeface="Open Sans"/>
              </a:rPr>
              <a:t>Still trying to figure out how to best design assignment prompts and informal writing. I still </a:t>
            </a:r>
            <a:r>
              <a:rPr lang="en-US" sz="1800" baseline="0" dirty="0" smtClean="0">
                <a:solidFill>
                  <a:schemeClr val="dk1"/>
                </a:solidFill>
                <a:latin typeface="Open Sans"/>
                <a:ea typeface="Open Sans"/>
                <a:cs typeface="Open Sans"/>
                <a:sym typeface="Open Sans"/>
              </a:rPr>
              <a:t>ha</a:t>
            </a:r>
            <a:r>
              <a:rPr lang="en" sz="1800" baseline="0" dirty="0" smtClean="0">
                <a:solidFill>
                  <a:schemeClr val="dk1"/>
                </a:solidFill>
                <a:latin typeface="Open Sans"/>
                <a:ea typeface="Open Sans"/>
                <a:cs typeface="Open Sans"/>
                <a:sym typeface="Open Sans"/>
              </a:rPr>
              <a:t>ve questions. A student last semester wanted to know how I was going to be able to grade his paper if he meshed English with Chinese since I don’t speak Chinese. Another student intersted in computer science wanted to incorporate computer code into his final paper.</a:t>
            </a:r>
            <a:endParaRPr lang="en" sz="1800" dirty="0">
              <a:solidFill>
                <a:schemeClr val="dk1"/>
              </a:solidFill>
              <a:latin typeface="Open Sans"/>
              <a:ea typeface="Open Sans"/>
              <a:cs typeface="Open Sans"/>
              <a:sym typeface="Open Sans"/>
            </a:endParaRP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extLst>
      <p:ext uri="{BB962C8B-B14F-4D97-AF65-F5344CB8AC3E}">
        <p14:creationId xmlns:p14="http://schemas.microsoft.com/office/powerpoint/2010/main" val="3772799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Suzanne</a:t>
            </a:r>
            <a:r>
              <a:rPr lang="en" sz="1800" baseline="0" dirty="0" smtClean="0">
                <a:solidFill>
                  <a:schemeClr val="dk1"/>
                </a:solidFill>
                <a:latin typeface="Open Sans"/>
                <a:ea typeface="Open Sans"/>
                <a:cs typeface="Open Sans"/>
                <a:sym typeface="Open Sans"/>
              </a:rPr>
              <a:t>: </a:t>
            </a:r>
            <a:r>
              <a:rPr lang="en" sz="1800" dirty="0" smtClean="0">
                <a:solidFill>
                  <a:schemeClr val="dk1"/>
                </a:solidFill>
                <a:latin typeface="Open Sans"/>
                <a:ea typeface="Open Sans"/>
                <a:cs typeface="Open Sans"/>
                <a:sym typeface="Open Sans"/>
              </a:rPr>
              <a:t>Begin by disucssion how I went about teaching code</a:t>
            </a:r>
            <a:r>
              <a:rPr lang="en" sz="1800" baseline="0" dirty="0" smtClean="0">
                <a:solidFill>
                  <a:schemeClr val="dk1"/>
                </a:solidFill>
                <a:latin typeface="Open Sans"/>
                <a:ea typeface="Open Sans"/>
                <a:cs typeface="Open Sans"/>
                <a:sym typeface="Open Sans"/>
              </a:rPr>
              <a:t> meshing and a little about our initiative as the code-meshing committee if not too much of a repeat from others. </a:t>
            </a:r>
          </a:p>
          <a:p>
            <a:pPr marL="457200" lvl="0" indent="-342900" rtl="0">
              <a:lnSpc>
                <a:spcPct val="115000"/>
              </a:lnSpc>
              <a:spcBef>
                <a:spcPts val="0"/>
              </a:spcBef>
              <a:spcAft>
                <a:spcPts val="1600"/>
              </a:spcAft>
              <a:buClr>
                <a:schemeClr val="dk1"/>
              </a:buClr>
              <a:buSzPct val="100000"/>
              <a:buFont typeface="Open Sans"/>
            </a:pPr>
            <a:endParaRPr lang="en" sz="1800" baseline="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baseline="0" dirty="0" smtClean="0">
                <a:solidFill>
                  <a:schemeClr val="dk1"/>
                </a:solidFill>
                <a:latin typeface="Open Sans"/>
                <a:ea typeface="Open Sans"/>
                <a:cs typeface="Open Sans"/>
                <a:sym typeface="Open Sans"/>
              </a:rPr>
              <a:t>When we as a committee were charged with figuring out what code-meshing actually is (as it relates to us as writing instructors), we piloted lessons, activities in the classroom. This sparked conversation out of some confusion at first. Students wanted to know why we were doing this (and how they would be graded). I learned a lot about their needs, expectations, and assumptions. </a:t>
            </a: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marR="0" lvl="0" indent="-342900" algn="l" defTabSz="914400" rtl="0" eaLnBrk="1" fontAlgn="auto" latinLnBrk="0" hangingPunct="1">
              <a:lnSpc>
                <a:spcPct val="115000"/>
              </a:lnSpc>
              <a:spcBef>
                <a:spcPts val="0"/>
              </a:spcBef>
              <a:spcAft>
                <a:spcPts val="1600"/>
              </a:spcAft>
              <a:buClr>
                <a:schemeClr val="dk1"/>
              </a:buClr>
              <a:buSzPct val="100000"/>
              <a:buFont typeface="Open Sans"/>
              <a:buNone/>
              <a:tabLst/>
              <a:defRPr/>
            </a:pPr>
            <a:r>
              <a:rPr lang="en" sz="1800" baseline="0" dirty="0" smtClean="0">
                <a:solidFill>
                  <a:schemeClr val="dk1"/>
                </a:solidFill>
                <a:latin typeface="Open Sans"/>
                <a:ea typeface="Open Sans"/>
                <a:cs typeface="Open Sans"/>
                <a:sym typeface="Open Sans"/>
              </a:rPr>
              <a:t>Still trying to figure out how to best design assignment prompts and informal writing. I still </a:t>
            </a:r>
            <a:r>
              <a:rPr lang="en-US" sz="1800" baseline="0" dirty="0" smtClean="0">
                <a:solidFill>
                  <a:schemeClr val="dk1"/>
                </a:solidFill>
                <a:latin typeface="Open Sans"/>
                <a:ea typeface="Open Sans"/>
                <a:cs typeface="Open Sans"/>
                <a:sym typeface="Open Sans"/>
              </a:rPr>
              <a:t>ha</a:t>
            </a:r>
            <a:r>
              <a:rPr lang="en" sz="1800" baseline="0" dirty="0" smtClean="0">
                <a:solidFill>
                  <a:schemeClr val="dk1"/>
                </a:solidFill>
                <a:latin typeface="Open Sans"/>
                <a:ea typeface="Open Sans"/>
                <a:cs typeface="Open Sans"/>
                <a:sym typeface="Open Sans"/>
              </a:rPr>
              <a:t>ve questions. A student last semester wanted to know how I was going to be able to grade his paper if he meshed English with Chinese since I don’t speak Chinese. Another student intersted in computer science wanted to incorporate computer code into his final paper.</a:t>
            </a:r>
            <a:endParaRPr lang="en" sz="1800" dirty="0">
              <a:solidFill>
                <a:schemeClr val="dk1"/>
              </a:solidFill>
              <a:latin typeface="Open Sans"/>
              <a:ea typeface="Open Sans"/>
              <a:cs typeface="Open Sans"/>
              <a:sym typeface="Open Sans"/>
            </a:endParaRP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extLst>
      <p:ext uri="{BB962C8B-B14F-4D97-AF65-F5344CB8AC3E}">
        <p14:creationId xmlns:p14="http://schemas.microsoft.com/office/powerpoint/2010/main" val="377279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Suzanne</a:t>
            </a:r>
            <a:r>
              <a:rPr lang="en" sz="1800" baseline="0" dirty="0" smtClean="0">
                <a:solidFill>
                  <a:schemeClr val="dk1"/>
                </a:solidFill>
                <a:latin typeface="Open Sans"/>
                <a:ea typeface="Open Sans"/>
                <a:cs typeface="Open Sans"/>
                <a:sym typeface="Open Sans"/>
              </a:rPr>
              <a:t>: </a:t>
            </a:r>
            <a:r>
              <a:rPr lang="en" sz="1800" dirty="0" smtClean="0">
                <a:solidFill>
                  <a:schemeClr val="dk1"/>
                </a:solidFill>
                <a:latin typeface="Open Sans"/>
                <a:ea typeface="Open Sans"/>
                <a:cs typeface="Open Sans"/>
                <a:sym typeface="Open Sans"/>
              </a:rPr>
              <a:t>Begin by disucssion how I went about teaching code</a:t>
            </a:r>
            <a:r>
              <a:rPr lang="en" sz="1800" baseline="0" dirty="0" smtClean="0">
                <a:solidFill>
                  <a:schemeClr val="dk1"/>
                </a:solidFill>
                <a:latin typeface="Open Sans"/>
                <a:ea typeface="Open Sans"/>
                <a:cs typeface="Open Sans"/>
                <a:sym typeface="Open Sans"/>
              </a:rPr>
              <a:t> meshing and a little about our initiative as the code-meshing committee if not too much of a repeat from others. </a:t>
            </a:r>
          </a:p>
          <a:p>
            <a:pPr marL="457200" lvl="0" indent="-342900" rtl="0">
              <a:lnSpc>
                <a:spcPct val="115000"/>
              </a:lnSpc>
              <a:spcBef>
                <a:spcPts val="0"/>
              </a:spcBef>
              <a:spcAft>
                <a:spcPts val="1600"/>
              </a:spcAft>
              <a:buClr>
                <a:schemeClr val="dk1"/>
              </a:buClr>
              <a:buSzPct val="100000"/>
              <a:buFont typeface="Open Sans"/>
            </a:pPr>
            <a:endParaRPr lang="en" sz="1800" baseline="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baseline="0" dirty="0" smtClean="0">
                <a:solidFill>
                  <a:schemeClr val="dk1"/>
                </a:solidFill>
                <a:latin typeface="Open Sans"/>
                <a:ea typeface="Open Sans"/>
                <a:cs typeface="Open Sans"/>
                <a:sym typeface="Open Sans"/>
              </a:rPr>
              <a:t>When we as a committee were charged with figuring out what code-meshing actually is (as it relates to us as writing instructors), we piloted lessons, activities in the classroom. This sparked conversation out of some confusion at first. Students wanted to know why we were doing this (and how they would be graded). I learned a lot about their needs, expectations, and assumptions. </a:t>
            </a: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marR="0" lvl="0" indent="-342900" algn="l" defTabSz="914400" rtl="0" eaLnBrk="1" fontAlgn="auto" latinLnBrk="0" hangingPunct="1">
              <a:lnSpc>
                <a:spcPct val="115000"/>
              </a:lnSpc>
              <a:spcBef>
                <a:spcPts val="0"/>
              </a:spcBef>
              <a:spcAft>
                <a:spcPts val="1600"/>
              </a:spcAft>
              <a:buClr>
                <a:schemeClr val="dk1"/>
              </a:buClr>
              <a:buSzPct val="100000"/>
              <a:buFont typeface="Open Sans"/>
              <a:buNone/>
              <a:tabLst/>
              <a:defRPr/>
            </a:pPr>
            <a:r>
              <a:rPr lang="en" sz="1800" baseline="0" dirty="0" smtClean="0">
                <a:solidFill>
                  <a:schemeClr val="dk1"/>
                </a:solidFill>
                <a:latin typeface="Open Sans"/>
                <a:ea typeface="Open Sans"/>
                <a:cs typeface="Open Sans"/>
                <a:sym typeface="Open Sans"/>
              </a:rPr>
              <a:t>Still trying to figure out how to best design assignment prompts and informal writing. I still </a:t>
            </a:r>
            <a:r>
              <a:rPr lang="en-US" sz="1800" baseline="0" dirty="0" smtClean="0">
                <a:solidFill>
                  <a:schemeClr val="dk1"/>
                </a:solidFill>
                <a:latin typeface="Open Sans"/>
                <a:ea typeface="Open Sans"/>
                <a:cs typeface="Open Sans"/>
                <a:sym typeface="Open Sans"/>
              </a:rPr>
              <a:t>ha</a:t>
            </a:r>
            <a:r>
              <a:rPr lang="en" sz="1800" baseline="0" dirty="0" smtClean="0">
                <a:solidFill>
                  <a:schemeClr val="dk1"/>
                </a:solidFill>
                <a:latin typeface="Open Sans"/>
                <a:ea typeface="Open Sans"/>
                <a:cs typeface="Open Sans"/>
                <a:sym typeface="Open Sans"/>
              </a:rPr>
              <a:t>ve questions. A student last semester wanted to know how I was going to be able to grade his paper if he meshed English with Chinese since I don’t speak Chinese. Another student intersted in computer science wanted to incorporate computer code into his final paper.</a:t>
            </a:r>
            <a:endParaRPr lang="en" sz="1800" dirty="0">
              <a:solidFill>
                <a:schemeClr val="dk1"/>
              </a:solidFill>
              <a:latin typeface="Open Sans"/>
              <a:ea typeface="Open Sans"/>
              <a:cs typeface="Open Sans"/>
              <a:sym typeface="Open Sans"/>
            </a:endParaRP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extLst>
      <p:ext uri="{BB962C8B-B14F-4D97-AF65-F5344CB8AC3E}">
        <p14:creationId xmlns:p14="http://schemas.microsoft.com/office/powerpoint/2010/main" val="3772799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Suzanne</a:t>
            </a:r>
            <a:r>
              <a:rPr lang="en" sz="1800" baseline="0" dirty="0" smtClean="0">
                <a:solidFill>
                  <a:schemeClr val="dk1"/>
                </a:solidFill>
                <a:latin typeface="Open Sans"/>
                <a:ea typeface="Open Sans"/>
                <a:cs typeface="Open Sans"/>
                <a:sym typeface="Open Sans"/>
              </a:rPr>
              <a:t>: </a:t>
            </a:r>
            <a:r>
              <a:rPr lang="en" sz="1800" dirty="0" smtClean="0">
                <a:solidFill>
                  <a:schemeClr val="dk1"/>
                </a:solidFill>
                <a:latin typeface="Open Sans"/>
                <a:ea typeface="Open Sans"/>
                <a:cs typeface="Open Sans"/>
                <a:sym typeface="Open Sans"/>
              </a:rPr>
              <a:t>Begin by disucssion how I went about teaching code</a:t>
            </a:r>
            <a:r>
              <a:rPr lang="en" sz="1800" baseline="0" dirty="0" smtClean="0">
                <a:solidFill>
                  <a:schemeClr val="dk1"/>
                </a:solidFill>
                <a:latin typeface="Open Sans"/>
                <a:ea typeface="Open Sans"/>
                <a:cs typeface="Open Sans"/>
                <a:sym typeface="Open Sans"/>
              </a:rPr>
              <a:t> meshing and a little about our initiative as the code-meshing committee if not too much of a repeat from others. </a:t>
            </a:r>
          </a:p>
          <a:p>
            <a:pPr marL="457200" lvl="0" indent="-342900" rtl="0">
              <a:lnSpc>
                <a:spcPct val="115000"/>
              </a:lnSpc>
              <a:spcBef>
                <a:spcPts val="0"/>
              </a:spcBef>
              <a:spcAft>
                <a:spcPts val="1600"/>
              </a:spcAft>
              <a:buClr>
                <a:schemeClr val="dk1"/>
              </a:buClr>
              <a:buSzPct val="100000"/>
              <a:buFont typeface="Open Sans"/>
            </a:pPr>
            <a:endParaRPr lang="en" sz="1800" baseline="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baseline="0" dirty="0" smtClean="0">
                <a:solidFill>
                  <a:schemeClr val="dk1"/>
                </a:solidFill>
                <a:latin typeface="Open Sans"/>
                <a:ea typeface="Open Sans"/>
                <a:cs typeface="Open Sans"/>
                <a:sym typeface="Open Sans"/>
              </a:rPr>
              <a:t>When we as a committee were charged with figuring out what code-meshing actually is (as it relates to us as writing instructors), we piloted lessons, activities in the classroom. This sparked conversation out of some confusion at first. Students wanted to know why we were doing this (and how they would be graded). I learned a lot about their needs, expectations, and assumptions. </a:t>
            </a: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smtClean="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endParaRPr lang="en" sz="1800" dirty="0" smtClean="0">
              <a:solidFill>
                <a:schemeClr val="dk1"/>
              </a:solidFill>
              <a:latin typeface="Open Sans"/>
              <a:ea typeface="Open Sans"/>
              <a:cs typeface="Open Sans"/>
              <a:sym typeface="Open Sans"/>
            </a:endParaRPr>
          </a:p>
          <a:p>
            <a:pPr marL="457200" marR="0" lvl="0" indent="-342900" algn="l" defTabSz="914400" rtl="0" eaLnBrk="1" fontAlgn="auto" latinLnBrk="0" hangingPunct="1">
              <a:lnSpc>
                <a:spcPct val="115000"/>
              </a:lnSpc>
              <a:spcBef>
                <a:spcPts val="0"/>
              </a:spcBef>
              <a:spcAft>
                <a:spcPts val="1600"/>
              </a:spcAft>
              <a:buClr>
                <a:schemeClr val="dk1"/>
              </a:buClr>
              <a:buSzPct val="100000"/>
              <a:buFont typeface="Open Sans"/>
              <a:buNone/>
              <a:tabLst/>
              <a:defRPr/>
            </a:pPr>
            <a:r>
              <a:rPr lang="en" sz="1800" baseline="0" dirty="0" smtClean="0">
                <a:solidFill>
                  <a:schemeClr val="dk1"/>
                </a:solidFill>
                <a:latin typeface="Open Sans"/>
                <a:ea typeface="Open Sans"/>
                <a:cs typeface="Open Sans"/>
                <a:sym typeface="Open Sans"/>
              </a:rPr>
              <a:t>Still trying to figure out how to best design assignment prompts and informal writing. I still </a:t>
            </a:r>
            <a:r>
              <a:rPr lang="en-US" sz="1800" baseline="0" dirty="0" smtClean="0">
                <a:solidFill>
                  <a:schemeClr val="dk1"/>
                </a:solidFill>
                <a:latin typeface="Open Sans"/>
                <a:ea typeface="Open Sans"/>
                <a:cs typeface="Open Sans"/>
                <a:sym typeface="Open Sans"/>
              </a:rPr>
              <a:t>ha</a:t>
            </a:r>
            <a:r>
              <a:rPr lang="en" sz="1800" baseline="0" dirty="0" smtClean="0">
                <a:solidFill>
                  <a:schemeClr val="dk1"/>
                </a:solidFill>
                <a:latin typeface="Open Sans"/>
                <a:ea typeface="Open Sans"/>
                <a:cs typeface="Open Sans"/>
                <a:sym typeface="Open Sans"/>
              </a:rPr>
              <a:t>ve questions. A student last semester wanted to know how I was going to be able to grade his paper if he meshed English with Chinese since I don’t speak Chinese. Another student intersted in computer science wanted to incorporate computer code into his final paper.</a:t>
            </a:r>
            <a:endParaRPr lang="en" sz="1800" dirty="0">
              <a:solidFill>
                <a:schemeClr val="dk1"/>
              </a:solidFill>
              <a:latin typeface="Open Sans"/>
              <a:ea typeface="Open Sans"/>
              <a:cs typeface="Open Sans"/>
              <a:sym typeface="Open Sans"/>
            </a:endParaRP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‘I’m really bad at writing’ - based on prior writing experiences </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complex sentence structures and big words make good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For students where English is not their first language - leave native language at the door, no use for native language or dialect in the classroom</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Their audience is the teacher, the one grading</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Audience = purpose; if they aren’t writing to a real audience, then there is no real purpose</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Course content relates to the differences in learning between cultures  - some examples, some expect children to learn through imitation, so focus on explicit instruction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Different cultures value aspects of intelligence to varying degrees or intelligence does not carry a universal definition</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Something about different needs (this transitions into the differing needs of different audiences)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Then something about how different audiences have different needs</a:t>
            </a:r>
          </a:p>
          <a:p>
            <a:pPr marL="457200" lvl="0"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Example assignment: Writing for Different Audiences (4 parts)</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Tell 3 different audiences about your research topic (after they’ve done some research)</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Come up with a scenario (and define your purpose) - imagine you had to put 2 of your audiences in the same room and still make your point clear to all - now the task is that much more difficult because you have to meet the needs of each audience and maybe even address the point for why they are in the same room (in your writing)</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Write about your topic again, this time making sure you are meeting the needs of your new audience (*some students choose to code-mesh and others do not - make the point here about not making code-meshing mandatory, but giving them the option).</a:t>
            </a:r>
          </a:p>
          <a:p>
            <a:pPr marL="914400" lvl="1" indent="-342900" rtl="0">
              <a:lnSpc>
                <a:spcPct val="115000"/>
              </a:lnSpc>
              <a:spcBef>
                <a:spcPts val="0"/>
              </a:spcBef>
              <a:spcAft>
                <a:spcPts val="1600"/>
              </a:spcAft>
              <a:buClr>
                <a:schemeClr val="dk1"/>
              </a:buClr>
              <a:buSzPct val="100000"/>
              <a:buFont typeface="Open Sans"/>
            </a:pPr>
            <a:r>
              <a:rPr lang="en" sz="1800" dirty="0">
                <a:solidFill>
                  <a:schemeClr val="dk1"/>
                </a:solidFill>
                <a:latin typeface="Open Sans"/>
                <a:ea typeface="Open Sans"/>
                <a:cs typeface="Open Sans"/>
                <a:sym typeface="Open Sans"/>
              </a:rPr>
              <a:t>Peer Review - Is the purpose clear? Has the writer made reasonable linguistic choices?</a:t>
            </a:r>
          </a:p>
          <a:p>
            <a:pPr lvl="0">
              <a:lnSpc>
                <a:spcPct val="115000"/>
              </a:lnSpc>
              <a:spcBef>
                <a:spcPts val="0"/>
              </a:spcBef>
              <a:spcAft>
                <a:spcPts val="1600"/>
              </a:spcAft>
              <a:buNone/>
            </a:pPr>
            <a:endParaRPr dirty="0"/>
          </a:p>
        </p:txBody>
      </p:sp>
    </p:spTree>
    <p:extLst>
      <p:ext uri="{BB962C8B-B14F-4D97-AF65-F5344CB8AC3E}">
        <p14:creationId xmlns:p14="http://schemas.microsoft.com/office/powerpoint/2010/main" val="3772799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a:t>
            </a:r>
            <a:endParaRPr lang="en" dirty="0"/>
          </a:p>
        </p:txBody>
      </p:sp>
    </p:spTree>
    <p:extLst>
      <p:ext uri="{BB962C8B-B14F-4D97-AF65-F5344CB8AC3E}">
        <p14:creationId xmlns:p14="http://schemas.microsoft.com/office/powerpoint/2010/main" val="3223356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a:t>
            </a:r>
            <a:endParaRPr lang="en" dirty="0"/>
          </a:p>
        </p:txBody>
      </p:sp>
    </p:spTree>
    <p:extLst>
      <p:ext uri="{BB962C8B-B14F-4D97-AF65-F5344CB8AC3E}">
        <p14:creationId xmlns:p14="http://schemas.microsoft.com/office/powerpoint/2010/main" val="3223356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a:t>
            </a:r>
            <a:endParaRPr lang="en" dirty="0"/>
          </a:p>
        </p:txBody>
      </p:sp>
    </p:spTree>
    <p:extLst>
      <p:ext uri="{BB962C8B-B14F-4D97-AF65-F5344CB8AC3E}">
        <p14:creationId xmlns:p14="http://schemas.microsoft.com/office/powerpoint/2010/main" val="203577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a:t>
            </a:r>
            <a:endParaRPr lang="en" dirty="0"/>
          </a:p>
        </p:txBody>
      </p:sp>
    </p:spTree>
    <p:extLst>
      <p:ext uri="{BB962C8B-B14F-4D97-AF65-F5344CB8AC3E}">
        <p14:creationId xmlns:p14="http://schemas.microsoft.com/office/powerpoint/2010/main" val="2035775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a:t>
            </a:r>
            <a:endParaRPr lang="en" dirty="0"/>
          </a:p>
        </p:txBody>
      </p:sp>
    </p:spTree>
    <p:extLst>
      <p:ext uri="{BB962C8B-B14F-4D97-AF65-F5344CB8AC3E}">
        <p14:creationId xmlns:p14="http://schemas.microsoft.com/office/powerpoint/2010/main" val="2035775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a:t>
            </a:r>
            <a:endParaRPr lang="en" dirty="0"/>
          </a:p>
        </p:txBody>
      </p:sp>
    </p:spTree>
    <p:extLst>
      <p:ext uri="{BB962C8B-B14F-4D97-AF65-F5344CB8AC3E}">
        <p14:creationId xmlns:p14="http://schemas.microsoft.com/office/powerpoint/2010/main" val="1559349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Whitney:</a:t>
            </a:r>
            <a:r>
              <a:rPr lang="en" baseline="0" dirty="0" smtClean="0">
                <a:solidFill>
                  <a:schemeClr val="dk1"/>
                </a:solidFill>
              </a:rPr>
              <a:t> Definition of code-switching</a:t>
            </a:r>
            <a:endParaRPr dirty="0"/>
          </a:p>
        </p:txBody>
      </p:sp>
    </p:spTree>
    <p:extLst>
      <p:ext uri="{BB962C8B-B14F-4D97-AF65-F5344CB8AC3E}">
        <p14:creationId xmlns:p14="http://schemas.microsoft.com/office/powerpoint/2010/main" val="1751337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dirty="0" smtClean="0"/>
              <a:t>Whitney</a:t>
            </a:r>
            <a:endParaRPr lang="en" dirty="0"/>
          </a:p>
        </p:txBody>
      </p:sp>
    </p:spTree>
    <p:extLst>
      <p:ext uri="{BB962C8B-B14F-4D97-AF65-F5344CB8AC3E}">
        <p14:creationId xmlns:p14="http://schemas.microsoft.com/office/powerpoint/2010/main" val="1788301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Stella: academic</a:t>
            </a:r>
            <a:r>
              <a:rPr lang="en-US" baseline="0" dirty="0" smtClean="0"/>
              <a:t> code-meshing</a:t>
            </a:r>
          </a:p>
          <a:p>
            <a:pPr lvl="0">
              <a:spcBef>
                <a:spcPts val="0"/>
              </a:spcBef>
              <a:buNone/>
            </a:pPr>
            <a:r>
              <a:rPr lang="en-US" baseline="0" dirty="0" smtClean="0"/>
              <a:t>Code-meshed titles/main texts of published academic papers from different fields of studies</a:t>
            </a:r>
            <a:endParaRPr dirty="0"/>
          </a:p>
        </p:txBody>
      </p:sp>
    </p:spTree>
    <p:extLst>
      <p:ext uri="{BB962C8B-B14F-4D97-AF65-F5344CB8AC3E}">
        <p14:creationId xmlns:p14="http://schemas.microsoft.com/office/powerpoint/2010/main" val="3172192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Stella: academic</a:t>
            </a:r>
            <a:r>
              <a:rPr lang="en-US" baseline="0" dirty="0" smtClean="0"/>
              <a:t> code-meshing</a:t>
            </a:r>
          </a:p>
          <a:p>
            <a:pPr lvl="0">
              <a:spcBef>
                <a:spcPts val="0"/>
              </a:spcBef>
              <a:buNone/>
            </a:pPr>
            <a:r>
              <a:rPr lang="en-US" baseline="0" dirty="0" smtClean="0"/>
              <a:t>Code-meshed titles/main texts of published academic papers from different fields of studies</a:t>
            </a:r>
            <a:endParaRPr dirty="0"/>
          </a:p>
        </p:txBody>
      </p:sp>
    </p:spTree>
    <p:extLst>
      <p:ext uri="{BB962C8B-B14F-4D97-AF65-F5344CB8AC3E}">
        <p14:creationId xmlns:p14="http://schemas.microsoft.com/office/powerpoint/2010/main" val="3172192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Stella: academic</a:t>
            </a:r>
            <a:r>
              <a:rPr lang="en-US" baseline="0" dirty="0" smtClean="0"/>
              <a:t> code-meshing continued</a:t>
            </a:r>
          </a:p>
        </p:txBody>
      </p:sp>
    </p:spTree>
    <p:extLst>
      <p:ext uri="{BB962C8B-B14F-4D97-AF65-F5344CB8AC3E}">
        <p14:creationId xmlns:p14="http://schemas.microsoft.com/office/powerpoint/2010/main" val="3100662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Stella: academic</a:t>
            </a:r>
            <a:r>
              <a:rPr lang="en-US" baseline="0" dirty="0" smtClean="0"/>
              <a:t> code-meshing continued</a:t>
            </a:r>
          </a:p>
          <a:p>
            <a:pPr lvl="0">
              <a:spcBef>
                <a:spcPts val="0"/>
              </a:spcBef>
              <a:buNone/>
            </a:pPr>
            <a:r>
              <a:rPr lang="en-US" dirty="0" smtClean="0"/>
              <a:t>The MMCM Project within the research</a:t>
            </a:r>
            <a:r>
              <a:rPr lang="en-US" baseline="0" dirty="0" smtClean="0"/>
              <a:t> writing unit (</a:t>
            </a:r>
            <a:r>
              <a:rPr lang="en-US" dirty="0" smtClean="0"/>
              <a:t>assignment prompt)</a:t>
            </a:r>
            <a:endParaRPr lang="en-US" dirty="0"/>
          </a:p>
        </p:txBody>
      </p:sp>
    </p:spTree>
    <p:extLst>
      <p:ext uri="{BB962C8B-B14F-4D97-AF65-F5344CB8AC3E}">
        <p14:creationId xmlns:p14="http://schemas.microsoft.com/office/powerpoint/2010/main" val="1169837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Stella: academic</a:t>
            </a:r>
            <a:r>
              <a:rPr lang="en-US" baseline="0" dirty="0" smtClean="0"/>
              <a:t> code-meshing continued</a:t>
            </a:r>
          </a:p>
          <a:p>
            <a:pPr lvl="0">
              <a:spcBef>
                <a:spcPts val="0"/>
              </a:spcBef>
              <a:buNone/>
            </a:pPr>
            <a:r>
              <a:rPr lang="en-US" dirty="0" smtClean="0"/>
              <a:t>The Dear Parents Project</a:t>
            </a:r>
          </a:p>
        </p:txBody>
      </p:sp>
    </p:spTree>
    <p:extLst>
      <p:ext uri="{BB962C8B-B14F-4D97-AF65-F5344CB8AC3E}">
        <p14:creationId xmlns:p14="http://schemas.microsoft.com/office/powerpoint/2010/main" val="892948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569618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57252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Whitney: The multilingual child/Code-switching video</a:t>
            </a:r>
            <a:endParaRPr lang="en-US" dirty="0"/>
          </a:p>
        </p:txBody>
      </p:sp>
    </p:spTree>
    <p:extLst>
      <p:ext uri="{BB962C8B-B14F-4D97-AF65-F5344CB8AC3E}">
        <p14:creationId xmlns:p14="http://schemas.microsoft.com/office/powerpoint/2010/main" val="84662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Suzanne:</a:t>
            </a:r>
            <a:r>
              <a:rPr lang="en" baseline="0" dirty="0" smtClean="0">
                <a:solidFill>
                  <a:schemeClr val="dk1"/>
                </a:solidFill>
              </a:rPr>
              <a:t> What is code-meshing? First Key and Peele, followed by definition</a:t>
            </a:r>
            <a:endParaRPr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36734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Suzanne: Key &amp; Peele</a:t>
            </a:r>
          </a:p>
          <a:p>
            <a:r>
              <a:rPr lang="en-US" dirty="0" smtClean="0"/>
              <a:t>Suzanne’s explanation of code-meshing</a:t>
            </a:r>
            <a:r>
              <a:rPr lang="en-US" baseline="0" dirty="0" smtClean="0"/>
              <a:t> and Key and Peele example to go with it.</a:t>
            </a:r>
          </a:p>
          <a:p>
            <a:endParaRPr lang="en-US" baseline="0" dirty="0" smtClean="0"/>
          </a:p>
          <a:p>
            <a:r>
              <a:rPr lang="en-US" baseline="0" dirty="0" smtClean="0"/>
              <a:t>Key and Peele’s specific reasons for meshing dialects is probably obvious to you. </a:t>
            </a:r>
          </a:p>
          <a:p>
            <a:endParaRPr lang="en-US" baseline="0" dirty="0" smtClean="0"/>
          </a:p>
          <a:p>
            <a:r>
              <a:rPr lang="en-US" baseline="0" dirty="0" smtClean="0"/>
              <a:t>So, why we talking about code-meshing and taking initiatives to incorporate meshing opportunities in our first year writing classrooms? (next slide)</a:t>
            </a:r>
            <a:endParaRPr lang="en-US" dirty="0" smtClean="0"/>
          </a:p>
          <a:p>
            <a:endParaRPr lang="en-US" dirty="0"/>
          </a:p>
        </p:txBody>
      </p:sp>
    </p:spTree>
    <p:extLst>
      <p:ext uri="{BB962C8B-B14F-4D97-AF65-F5344CB8AC3E}">
        <p14:creationId xmlns:p14="http://schemas.microsoft.com/office/powerpoint/2010/main" val="352702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dirty="0" smtClean="0">
                <a:solidFill>
                  <a:schemeClr val="dk1"/>
                </a:solidFill>
              </a:rPr>
              <a:t>Suzanne:</a:t>
            </a:r>
            <a:r>
              <a:rPr lang="en" baseline="0" dirty="0" smtClean="0">
                <a:solidFill>
                  <a:schemeClr val="dk1"/>
                </a:solidFill>
              </a:rPr>
              <a:t> What is code-meshing? Definition of code-meshing</a:t>
            </a:r>
            <a:endParaRPr lang="en" dirty="0">
              <a:solidFill>
                <a:schemeClr val="dk1"/>
              </a:solidFill>
            </a:endParaRP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209020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100000"/>
              <a:buFont typeface="Arial"/>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Whitney and Suzanne: Our observations</a:t>
            </a: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3820171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 sz="1100" b="0" i="0" u="none" strike="noStrike" kern="1200" cap="none" spc="0" normalizeH="0" baseline="0" noProof="0" dirty="0" smtClean="0">
                <a:ln>
                  <a:noFill/>
                </a:ln>
                <a:solidFill>
                  <a:srgbClr val="000000"/>
                </a:solidFill>
                <a:effectLst/>
                <a:uLnTx/>
                <a:uFillTx/>
                <a:latin typeface="+mn-lt"/>
                <a:ea typeface="+mn-ea"/>
                <a:cs typeface="+mn-cs"/>
              </a:rPr>
              <a:t>Whitney and Suzanne: Our observations</a:t>
            </a:r>
          </a:p>
          <a:p>
            <a:pPr lvl="0" rtl="0">
              <a:spcBef>
                <a:spcPts val="0"/>
              </a:spcBef>
              <a:buClr>
                <a:schemeClr val="dk1"/>
              </a:buClr>
              <a:buSzPct val="100000"/>
              <a:buFont typeface="Arial"/>
              <a:buNone/>
            </a:pPr>
            <a:endParaRPr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33262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09728"/>
            <a:ext cx="8814816" cy="18790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285751"/>
            <a:ext cx="8229600" cy="165735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114550"/>
            <a:ext cx="6560234" cy="131445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4881753"/>
            <a:ext cx="3002280" cy="205740"/>
          </a:xfrm>
        </p:spPr>
        <p:txBody>
          <a:bodyPr vert="horz" rtlCol="0"/>
          <a:lstStyle>
            <a:extLst/>
          </a:lstStyle>
          <a:p>
            <a:pPr eaLnBrk="1" latinLnBrk="0" hangingPunct="1"/>
            <a:fld id="{7CB97365-EBCA-4027-87D5-99FC1D4DF0BB}" type="datetimeFigureOut">
              <a:rPr lang="en-US" smtClean="0"/>
              <a:pPr eaLnBrk="1" latinLnBrk="0" hangingPunct="1"/>
              <a:t>3/31/2017</a:t>
            </a:fld>
            <a:endParaRPr lang="en-US"/>
          </a:p>
        </p:txBody>
      </p:sp>
      <p:sp>
        <p:nvSpPr>
          <p:cNvPr id="11" name="Slide Number Placeholder 10"/>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12" name="Footer Placeholder 11"/>
          <p:cNvSpPr>
            <a:spLocks noGrp="1"/>
          </p:cNvSpPr>
          <p:nvPr>
            <p:ph type="ftr" sz="quarter" idx="12"/>
          </p:nvPr>
        </p:nvSpPr>
        <p:spPr>
          <a:xfrm>
            <a:off x="1600200" y="4881753"/>
            <a:ext cx="3907464" cy="205740"/>
          </a:xfrm>
        </p:spPr>
        <p:txBody>
          <a:bodyPr vert="horz" rtlCol="0"/>
          <a:lstStyle>
            <a:extLst/>
          </a:lstStyle>
          <a:p>
            <a:endParaRPr kumimoji="0"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7CB97365-EBCA-4027-87D5-99FC1D4DF0BB}" type="datetimeFigureOut">
              <a:rPr lang="en-US" smtClean="0"/>
              <a:pPr eaLnBrk="1" latinLnBrk="0" hangingPunct="1"/>
              <a:t>3/31/2017</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7CB97365-EBCA-4027-87D5-99FC1D4DF0BB}" type="datetimeFigureOut">
              <a:rPr lang="en-US" smtClean="0"/>
              <a:pPr eaLnBrk="1" latinLnBrk="0" hangingPunct="1"/>
              <a:t>3/31/2017</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2" name="Shape 22"/>
          <p:cNvSpPr txBox="1">
            <a:spLocks noGrp="1"/>
          </p:cNvSpPr>
          <p:nvPr>
            <p:ph type="title"/>
          </p:nvPr>
        </p:nvSpPr>
        <p:spPr>
          <a:xfrm>
            <a:off x="311702" y="315926"/>
            <a:ext cx="8520599" cy="8312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11702" y="1225225"/>
            <a:ext cx="8520599" cy="3354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9"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eaLnBrk="1" latinLnBrk="0" hangingPunct="1"/>
            <a:fld id="{7CB97365-EBCA-4027-87D5-99FC1D4DF0BB}" type="datetimeFigureOut">
              <a:rPr lang="en-US" smtClean="0"/>
              <a:pPr eaLnBrk="1" latinLnBrk="0" hangingPunct="1"/>
              <a:t>3/31/2017</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2450592"/>
            <a:ext cx="74066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373673"/>
            <a:ext cx="7772400" cy="2048256"/>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465785"/>
            <a:ext cx="7772400" cy="1132284"/>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4885253"/>
            <a:ext cx="3002280" cy="205740"/>
          </a:xfrm>
        </p:spPr>
        <p:txBody>
          <a:bodyPr vert="horz" rtlCol="0"/>
          <a:lstStyle>
            <a:extLst/>
          </a:lstStyle>
          <a:p>
            <a:pPr eaLnBrk="1" latinLnBrk="0" hangingPunct="1"/>
            <a:fld id="{7CB97365-EBCA-4027-87D5-99FC1D4DF0BB}" type="datetimeFigureOut">
              <a:rPr lang="en-US" smtClean="0"/>
              <a:pPr eaLnBrk="1" latinLnBrk="0" hangingPunct="1"/>
              <a:t>3/31/2017</a:t>
            </a:fld>
            <a:endParaRPr lang="en-US"/>
          </a:p>
        </p:txBody>
      </p:sp>
      <p:sp>
        <p:nvSpPr>
          <p:cNvPr id="9" name="Slide Number Placeholder 8"/>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10" name="Footer Placeholder 9"/>
          <p:cNvSpPr>
            <a:spLocks noGrp="1"/>
          </p:cNvSpPr>
          <p:nvPr>
            <p:ph type="ftr" sz="quarter" idx="12"/>
          </p:nvPr>
        </p:nvSpPr>
        <p:spPr>
          <a:xfrm>
            <a:off x="1600200" y="4885253"/>
            <a:ext cx="3907464" cy="20574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eaLnBrk="1" latinLnBrk="0" hangingPunct="1"/>
            <a:fld id="{7CB97365-EBCA-4027-87D5-99FC1D4DF0BB}" type="datetimeFigureOut">
              <a:rPr lang="en-US" smtClean="0"/>
              <a:pPr eaLnBrk="1" latinLnBrk="0" hangingPunct="1"/>
              <a:t>3/31/2017</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a:xfrm>
            <a:off x="8641080" y="4885926"/>
            <a:ext cx="464288" cy="205740"/>
          </a:xfrm>
        </p:spPr>
        <p:txBody>
          <a:bodyPr/>
          <a:lstStyle>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10" name="Rectangle 9"/>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188961"/>
            <a:ext cx="8229600" cy="85725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151335"/>
            <a:ext cx="4040188"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1151335"/>
            <a:ext cx="4041775"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71651"/>
            <a:ext cx="4040188" cy="2956322"/>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1771651"/>
            <a:ext cx="4041775" cy="2956322"/>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eaLnBrk="1" latinLnBrk="0" hangingPunct="1"/>
            <a:fld id="{7CB97365-EBCA-4027-87D5-99FC1D4DF0BB}" type="datetimeFigureOut">
              <a:rPr lang="en-US" smtClean="0"/>
              <a:pPr eaLnBrk="1" latinLnBrk="0" hangingPunct="1"/>
              <a:t>3/31/2017</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a:xfrm>
            <a:off x="8641080" y="4885926"/>
            <a:ext cx="464288" cy="205740"/>
          </a:xfrm>
        </p:spPr>
        <p:txBody>
          <a:bodyPr/>
          <a:lstStyle>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89914"/>
            <a:ext cx="8229600" cy="85725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eaLnBrk="1" latinLnBrk="0" hangingPunct="1"/>
            <a:fld id="{7CB97365-EBCA-4027-87D5-99FC1D4DF0BB}" type="datetimeFigureOut">
              <a:rPr lang="en-US" smtClean="0"/>
              <a:pPr eaLnBrk="1" latinLnBrk="0" hangingPunct="1"/>
              <a:t>3/31/2017</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7" name="Rectangle 6"/>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eaLnBrk="1" latinLnBrk="0" hangingPunct="1"/>
            <a:fld id="{7CB97365-EBCA-4027-87D5-99FC1D4DF0BB}" type="datetimeFigureOut">
              <a:rPr lang="en-US" smtClean="0"/>
              <a:pPr eaLnBrk="1" latinLnBrk="0" hangingPunct="1"/>
              <a:t>3/31/2017</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pPr lvl="0">
              <a:spcBef>
                <a:spcPts val="0"/>
              </a:spcBef>
              <a:buNone/>
            </a:pPr>
            <a:fld id="{00000000-1234-1234-1234-123412341234}" type="slidenum">
              <a:rPr lang="en" smtClean="0"/>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79324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228600"/>
            <a:ext cx="3931920" cy="5715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830670"/>
            <a:ext cx="3931920" cy="8001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1657350"/>
            <a:ext cx="8666456" cy="298323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4885253"/>
            <a:ext cx="3002280" cy="205740"/>
          </a:xfrm>
        </p:spPr>
        <p:txBody>
          <a:bodyPr vert="horz" rtlCol="0"/>
          <a:lstStyle>
            <a:extLst/>
          </a:lstStyle>
          <a:p>
            <a:pPr eaLnBrk="1" latinLnBrk="0" hangingPunct="1"/>
            <a:fld id="{7CB97365-EBCA-4027-87D5-99FC1D4DF0BB}" type="datetimeFigureOut">
              <a:rPr lang="en-US" smtClean="0"/>
              <a:pPr eaLnBrk="1" latinLnBrk="0" hangingPunct="1"/>
              <a:t>3/31/2017</a:t>
            </a:fld>
            <a:endParaRPr lang="en-US"/>
          </a:p>
        </p:txBody>
      </p:sp>
      <p:sp>
        <p:nvSpPr>
          <p:cNvPr id="10" name="Slide Number Placeholder 9"/>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11" name="Footer Placeholder 10"/>
          <p:cNvSpPr>
            <a:spLocks noGrp="1"/>
          </p:cNvSpPr>
          <p:nvPr>
            <p:ph type="ftr" sz="quarter" idx="12"/>
          </p:nvPr>
        </p:nvSpPr>
        <p:spPr>
          <a:xfrm>
            <a:off x="1600200" y="4885253"/>
            <a:ext cx="3907464" cy="205740"/>
          </a:xfrm>
        </p:spPr>
        <p:txBody>
          <a:bodyPr vert="horz" rtlCol="0"/>
          <a:lstStyle>
            <a:extLst/>
          </a:lstStyle>
          <a:p>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3543300"/>
            <a:ext cx="5486400" cy="498402"/>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4041703"/>
            <a:ext cx="5486400" cy="684191"/>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187398"/>
            <a:ext cx="8534400" cy="325755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4881753"/>
            <a:ext cx="3002280" cy="205740"/>
          </a:xfrm>
        </p:spPr>
        <p:txBody>
          <a:bodyPr vert="horz" rtlCol="0"/>
          <a:lstStyle>
            <a:extLst/>
          </a:lstStyle>
          <a:p>
            <a:pPr eaLnBrk="1" latinLnBrk="0" hangingPunct="1"/>
            <a:fld id="{7CB97365-EBCA-4027-87D5-99FC1D4DF0BB}" type="datetimeFigureOut">
              <a:rPr lang="en-US" smtClean="0"/>
              <a:pPr eaLnBrk="1" latinLnBrk="0" hangingPunct="1"/>
              <a:t>3/31/2017</a:t>
            </a:fld>
            <a:endParaRPr lang="en-US"/>
          </a:p>
        </p:txBody>
      </p:sp>
      <p:sp>
        <p:nvSpPr>
          <p:cNvPr id="9" name="Slide Number Placeholder 8"/>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10" name="Footer Placeholder 9"/>
          <p:cNvSpPr>
            <a:spLocks noGrp="1"/>
          </p:cNvSpPr>
          <p:nvPr>
            <p:ph type="ftr" sz="quarter" idx="12"/>
          </p:nvPr>
        </p:nvSpPr>
        <p:spPr>
          <a:xfrm>
            <a:off x="1600200" y="4881753"/>
            <a:ext cx="3907464" cy="205740"/>
          </a:xfrm>
        </p:spPr>
        <p:txBody>
          <a:bodyPr vert="horz" rtlCol="0"/>
          <a:lstStyle>
            <a:extLst/>
          </a:lstStyle>
          <a:p>
            <a:endParaRPr kumimoji="0"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10314"/>
            <a:ext cx="8810846" cy="4924044"/>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4800600"/>
            <a:ext cx="4212264" cy="20574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kumimoji="0" lang="en-US">
              <a:solidFill>
                <a:schemeClr val="tx1">
                  <a:shade val="50000"/>
                </a:schemeClr>
              </a:solidFill>
            </a:endParaRPr>
          </a:p>
        </p:txBody>
      </p:sp>
      <p:sp>
        <p:nvSpPr>
          <p:cNvPr id="14" name="Date Placeholder 13"/>
          <p:cNvSpPr>
            <a:spLocks noGrp="1"/>
          </p:cNvSpPr>
          <p:nvPr>
            <p:ph type="dt" sz="half" idx="2"/>
          </p:nvPr>
        </p:nvSpPr>
        <p:spPr>
          <a:xfrm>
            <a:off x="5562600" y="4800600"/>
            <a:ext cx="3002280" cy="205740"/>
          </a:xfrm>
          <a:prstGeom prst="rect">
            <a:avLst/>
          </a:prstGeom>
        </p:spPr>
        <p:txBody>
          <a:bodyPr/>
          <a:lstStyle>
            <a:lvl1pPr algn="l" eaLnBrk="1" latinLnBrk="0" hangingPunct="1">
              <a:defRPr kumimoji="0" sz="1300">
                <a:solidFill>
                  <a:schemeClr val="bg2">
                    <a:tint val="60000"/>
                    <a:satMod val="155000"/>
                  </a:schemeClr>
                </a:solidFill>
              </a:defRPr>
            </a:lvl1pPr>
            <a:extLst/>
          </a:lstStyle>
          <a:p>
            <a:pPr eaLnBrk="1" latinLnBrk="0" hangingPunct="1"/>
            <a:fld id="{7CB97365-EBCA-4027-87D5-99FC1D4DF0BB}" type="datetimeFigureOut">
              <a:rPr lang="en-US" smtClean="0"/>
              <a:pPr eaLnBrk="1" latinLnBrk="0" hangingPunct="1"/>
              <a:t>3/31/2017</a:t>
            </a:fld>
            <a:endParaRPr lang="en-US">
              <a:solidFill>
                <a:schemeClr val="tx1">
                  <a:shade val="50000"/>
                </a:schemeClr>
              </a:solidFill>
            </a:endParaRPr>
          </a:p>
        </p:txBody>
      </p:sp>
      <p:sp>
        <p:nvSpPr>
          <p:cNvPr id="23" name="Slide Number Placeholder 22"/>
          <p:cNvSpPr>
            <a:spLocks noGrp="1"/>
          </p:cNvSpPr>
          <p:nvPr>
            <p:ph type="sldNum" sz="quarter" idx="4"/>
          </p:nvPr>
        </p:nvSpPr>
        <p:spPr>
          <a:xfrm>
            <a:off x="8638952" y="4885926"/>
            <a:ext cx="464288" cy="20574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lvl="0" algn="r">
              <a:spcBef>
                <a:spcPts val="0"/>
              </a:spcBef>
              <a:buNone/>
            </a:pPr>
            <a:fld id="{00000000-1234-1234-1234-123412341234}" type="slidenum">
              <a:rPr lang="en" sz="1000" smtClean="0">
                <a:solidFill>
                  <a:schemeClr val="dk1"/>
                </a:solidFill>
                <a:latin typeface="Economica"/>
                <a:ea typeface="Economica"/>
                <a:cs typeface="Economica"/>
                <a:sym typeface="Economica"/>
              </a:rPr>
              <a:t>‹#›</a:t>
            </a:fld>
            <a:endParaRPr lang="en" sz="1000">
              <a:solidFill>
                <a:schemeClr val="dk1"/>
              </a:solidFill>
              <a:latin typeface="Economica"/>
              <a:ea typeface="Economica"/>
              <a:cs typeface="Economica"/>
              <a:sym typeface="Economica"/>
            </a:endParaRPr>
          </a:p>
        </p:txBody>
      </p:sp>
      <p:sp>
        <p:nvSpPr>
          <p:cNvPr id="22" name="Title Placeholder 21"/>
          <p:cNvSpPr>
            <a:spLocks noGrp="1"/>
          </p:cNvSpPr>
          <p:nvPr>
            <p:ph type="title"/>
          </p:nvPr>
        </p:nvSpPr>
        <p:spPr>
          <a:xfrm>
            <a:off x="457200" y="190152"/>
            <a:ext cx="8229600" cy="85725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34678"/>
            <a:ext cx="8229600" cy="339471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hyperlink" Target="http://www.rochester.edu/college/advising/resources.html" TargetMode="External"/><Relationship Id="rId3" Type="http://schemas.openxmlformats.org/officeDocument/2006/relationships/hyperlink" Target="https://www.rochester.edu/college/curriculum-report/" TargetMode="External"/><Relationship Id="rId7" Type="http://schemas.openxmlformats.org/officeDocument/2006/relationships/hyperlink" Target="http://www.ncte.org/positions/statements/righttoownlanguage"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hyperlink" Target="http://www.iie.org/Research-and-Publications/Open-Doors/Data/Infographics#.WMoc5me1sZY" TargetMode="External"/><Relationship Id="rId5" Type="http://schemas.openxmlformats.org/officeDocument/2006/relationships/hyperlink" Target="https://www.psychologytoday.com/blog/life-bilingual/201209/how-many-are-we" TargetMode="External"/><Relationship Id="rId10" Type="http://schemas.openxmlformats.org/officeDocument/2006/relationships/hyperlink" Target="http://www.ted.com/talks/jamila_lyiscott_3_ways_to_speak_english" TargetMode="External"/><Relationship Id="rId4" Type="http://schemas.openxmlformats.org/officeDocument/2006/relationships/slide" Target="slide37.xml"/><Relationship Id="rId9" Type="http://schemas.openxmlformats.org/officeDocument/2006/relationships/hyperlink" Target="http://www.cc.com/video-clips/qvrhhj/key-and-peele-phone-call"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slamade@u.rochester.edu" TargetMode="External"/><Relationship Id="rId2" Type="http://schemas.openxmlformats.org/officeDocument/2006/relationships/hyperlink" Target="mailto:whitney.gegg-harrison@rochester.edu" TargetMode="External"/><Relationship Id="rId1" Type="http://schemas.openxmlformats.org/officeDocument/2006/relationships/slideLayout" Target="../slideLayouts/slideLayout2.xml"/><Relationship Id="rId5" Type="http://schemas.openxmlformats.org/officeDocument/2006/relationships/hyperlink" Target="mailto:swoodring602@yahoo.com" TargetMode="External"/><Relationship Id="rId4" Type="http://schemas.openxmlformats.org/officeDocument/2006/relationships/hyperlink" Target="mailto:stella.wang@rochester.ed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161365" y="133350"/>
            <a:ext cx="8763000" cy="1905000"/>
          </a:xfrm>
          <a:prstGeom prst="rect">
            <a:avLst/>
          </a:prstGeom>
        </p:spPr>
        <p:txBody>
          <a:bodyPr lIns="91425" tIns="91425" rIns="91425" bIns="91425" anchor="b" anchorCtr="0">
            <a:noAutofit/>
          </a:bodyPr>
          <a:lstStyle/>
          <a:p>
            <a:pPr lvl="0">
              <a:lnSpc>
                <a:spcPct val="115000"/>
              </a:lnSpc>
            </a:pPr>
            <a:r>
              <a:rPr lang="en" sz="3600" b="1" dirty="0" smtClean="0">
                <a:solidFill>
                  <a:srgbClr val="CBE1E7"/>
                </a:solidFill>
              </a:rPr>
              <a:t>Anyone Can Code-Mesh:</a:t>
            </a:r>
            <a:r>
              <a:rPr lang="en" sz="3600" b="1" dirty="0">
                <a:solidFill>
                  <a:srgbClr val="CBE1E7"/>
                </a:solidFill>
              </a:rPr>
              <a:t/>
            </a:r>
            <a:br>
              <a:rPr lang="en" sz="3600" b="1" dirty="0">
                <a:solidFill>
                  <a:srgbClr val="CBE1E7"/>
                </a:solidFill>
              </a:rPr>
            </a:br>
            <a:r>
              <a:rPr lang="en" sz="3600" b="1" dirty="0" smtClean="0">
                <a:solidFill>
                  <a:srgbClr val="CBE1E7"/>
                </a:solidFill>
              </a:rPr>
              <a:t>Teaching and Tutoring Strategies for</a:t>
            </a:r>
            <a:br>
              <a:rPr lang="en" sz="3600" b="1" dirty="0" smtClean="0">
                <a:solidFill>
                  <a:srgbClr val="CBE1E7"/>
                </a:solidFill>
              </a:rPr>
            </a:br>
            <a:r>
              <a:rPr lang="en" sz="3600" b="1" dirty="0" smtClean="0">
                <a:solidFill>
                  <a:srgbClr val="CBE1E7"/>
                </a:solidFill>
              </a:rPr>
              <a:t>The First-Year </a:t>
            </a:r>
            <a:r>
              <a:rPr lang="en" sz="3600" b="1" dirty="0" smtClean="0">
                <a:solidFill>
                  <a:srgbClr val="CBE1E7"/>
                </a:solidFill>
              </a:rPr>
              <a:t>Writing Classroom</a:t>
            </a:r>
            <a:endParaRPr sz="3600" dirty="0">
              <a:solidFill>
                <a:srgbClr val="CBE1E7"/>
              </a:solidFill>
            </a:endParaRPr>
          </a:p>
        </p:txBody>
      </p:sp>
      <p:sp>
        <p:nvSpPr>
          <p:cNvPr id="63" name="Shape 63"/>
          <p:cNvSpPr txBox="1">
            <a:spLocks noGrp="1"/>
          </p:cNvSpPr>
          <p:nvPr>
            <p:ph type="subTitle" idx="1"/>
          </p:nvPr>
        </p:nvSpPr>
        <p:spPr>
          <a:xfrm>
            <a:off x="533400" y="2190750"/>
            <a:ext cx="8382000" cy="2362200"/>
          </a:xfrm>
          <a:prstGeom prst="rect">
            <a:avLst/>
          </a:prstGeom>
        </p:spPr>
        <p:txBody>
          <a:bodyPr lIns="91425" tIns="91425" rIns="91425" bIns="91425" anchor="t" anchorCtr="0">
            <a:noAutofit/>
          </a:bodyPr>
          <a:lstStyle/>
          <a:p>
            <a:r>
              <a:rPr lang="en" sz="2350" b="1" dirty="0" smtClean="0"/>
              <a:t>WHITNEY GEGG-HARRISON</a:t>
            </a:r>
          </a:p>
          <a:p>
            <a:r>
              <a:rPr lang="en" sz="2350" b="1" dirty="0" smtClean="0"/>
              <a:t>SARAH LEMADE</a:t>
            </a:r>
            <a:endParaRPr lang="en" sz="2350" b="1" cap="none" dirty="0" smtClean="0"/>
          </a:p>
          <a:p>
            <a:pPr lvl="0">
              <a:spcBef>
                <a:spcPts val="0"/>
              </a:spcBef>
              <a:buNone/>
            </a:pPr>
            <a:r>
              <a:rPr lang="en" sz="2350" b="1" cap="none" dirty="0" smtClean="0"/>
              <a:t>STELLA WANG</a:t>
            </a:r>
          </a:p>
          <a:p>
            <a:pPr lvl="0">
              <a:spcBef>
                <a:spcPts val="0"/>
              </a:spcBef>
              <a:buNone/>
            </a:pPr>
            <a:r>
              <a:rPr lang="en" sz="2350" b="1" cap="none" dirty="0" smtClean="0"/>
              <a:t>SUZANNE WOODRING</a:t>
            </a:r>
          </a:p>
          <a:p>
            <a:pPr>
              <a:spcBef>
                <a:spcPts val="0"/>
              </a:spcBef>
            </a:pPr>
            <a:endParaRPr lang="en" sz="2350" cap="none" dirty="0" smtClean="0"/>
          </a:p>
          <a:p>
            <a:pPr>
              <a:spcBef>
                <a:spcPts val="0"/>
              </a:spcBef>
            </a:pPr>
            <a:r>
              <a:rPr lang="en" sz="2350" b="1" cap="none" dirty="0" smtClean="0"/>
              <a:t>2017 CCCC Convention</a:t>
            </a:r>
          </a:p>
          <a:p>
            <a:pPr lvl="0">
              <a:spcBef>
                <a:spcPts val="0"/>
              </a:spcBef>
              <a:buNone/>
            </a:pPr>
            <a:r>
              <a:rPr lang="en" sz="2350" b="1" cap="none" dirty="0" smtClean="0"/>
              <a:t>March 16, 2017</a:t>
            </a:r>
            <a:endParaRPr lang="en" sz="2350" b="1" cap="none"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04800" y="1352550"/>
            <a:ext cx="8610600" cy="3505200"/>
          </a:xfrm>
          <a:prstGeom prst="rect">
            <a:avLst/>
          </a:prstGeom>
        </p:spPr>
        <p:txBody>
          <a:bodyPr lIns="91425" tIns="91425" rIns="91425" bIns="91425" anchor="t" anchorCtr="0">
            <a:noAutofit/>
          </a:bodyPr>
          <a:lstStyle/>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800" b="1" dirty="0" smtClean="0">
                <a:solidFill>
                  <a:schemeClr val="tx2"/>
                </a:solidFill>
                <a:ea typeface="Economica"/>
                <a:cs typeface="Economica"/>
                <a:sym typeface="Economica"/>
              </a:rPr>
              <a:t>Our observations:</a:t>
            </a:r>
          </a:p>
          <a:p>
            <a:pPr marL="76200" lvl="0" indent="0" rtl="0">
              <a:spcBef>
                <a:spcPts val="0"/>
              </a:spcBef>
              <a:buSzPct val="100000"/>
              <a:buNone/>
            </a:pPr>
            <a:endParaRPr lang="en" sz="1100" dirty="0" smtClean="0">
              <a:solidFill>
                <a:schemeClr val="tx2"/>
              </a:solidFill>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Both code-switching and code-meshing can involve multiple </a:t>
            </a:r>
            <a:r>
              <a:rPr lang="en" sz="2500" dirty="0">
                <a:solidFill>
                  <a:schemeClr val="tx2"/>
                </a:solidFill>
                <a:ea typeface="Economica"/>
                <a:cs typeface="Economica"/>
                <a:sym typeface="Economica"/>
              </a:rPr>
              <a:t>local and </a:t>
            </a:r>
            <a:r>
              <a:rPr lang="en" sz="2500" dirty="0" smtClean="0">
                <a:solidFill>
                  <a:schemeClr val="tx2"/>
                </a:solidFill>
                <a:ea typeface="Economica"/>
                <a:cs typeface="Economica"/>
                <a:sym typeface="Economica"/>
              </a:rPr>
              <a:t>global languages</a:t>
            </a:r>
            <a:r>
              <a:rPr lang="en" sz="2400" dirty="0" smtClean="0">
                <a:solidFill>
                  <a:schemeClr val="tx2"/>
                </a:solidFill>
                <a:ea typeface="Economica"/>
                <a:cs typeface="Economica"/>
                <a:sym typeface="Economica"/>
              </a:rPr>
              <a:t> </a:t>
            </a:r>
          </a:p>
          <a:p>
            <a:pPr marL="1082040" lvl="3" indent="0">
              <a:buSzPct val="100000"/>
              <a:buNone/>
            </a:pPr>
            <a:endParaRPr lang="en" sz="1100" dirty="0">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Code-meshing is a deliberate, rhetorical move made by the author</a:t>
            </a:r>
          </a:p>
          <a:p>
            <a:pPr marL="967740" lvl="2" indent="-342900">
              <a:buSzPct val="100000"/>
              <a:buFont typeface="Arial" panose="020B0604020202020204" pitchFamily="34" charset="0"/>
              <a:buChar char="•"/>
            </a:pPr>
            <a:endParaRPr lang="en" sz="1100" dirty="0" smtClean="0">
              <a:solidFill>
                <a:schemeClr val="tx2"/>
              </a:solidFill>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As such, code-meshing is highly relevant to writing and writing pedagogy</a:t>
            </a:r>
          </a:p>
          <a:p>
            <a:pPr lvl="0" rtl="0">
              <a:spcBef>
                <a:spcPts val="0"/>
              </a:spcBef>
              <a:buNone/>
            </a:pPr>
            <a:endParaRPr dirty="0"/>
          </a:p>
        </p:txBody>
      </p:sp>
    </p:spTree>
    <p:extLst>
      <p:ext uri="{BB962C8B-B14F-4D97-AF65-F5344CB8AC3E}">
        <p14:creationId xmlns:p14="http://schemas.microsoft.com/office/powerpoint/2010/main" val="367031911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2" y="209550"/>
            <a:ext cx="8520599" cy="609600"/>
          </a:xfrm>
          <a:prstGeom prst="rect">
            <a:avLst/>
          </a:prstGeom>
        </p:spPr>
        <p:txBody>
          <a:bodyPr lIns="91425" tIns="91425" rIns="91425" bIns="91425" anchor="b" anchorCtr="0">
            <a:noAutofit/>
          </a:bodyPr>
          <a:lstStyle/>
          <a:p>
            <a:pPr lvl="0" algn="r">
              <a:spcBef>
                <a:spcPts val="0"/>
              </a:spcBef>
              <a:buNone/>
            </a:pPr>
            <a:r>
              <a:rPr lang="en" b="1" dirty="0">
                <a:solidFill>
                  <a:schemeClr val="accent2">
                    <a:lumMod val="75000"/>
                  </a:schemeClr>
                </a:solidFill>
              </a:rPr>
              <a:t>Why teach code-meshing?</a:t>
            </a:r>
          </a:p>
        </p:txBody>
      </p:sp>
      <p:sp>
        <p:nvSpPr>
          <p:cNvPr id="81" name="Shape 81"/>
          <p:cNvSpPr txBox="1">
            <a:spLocks noGrp="1"/>
          </p:cNvSpPr>
          <p:nvPr>
            <p:ph type="body" idx="1"/>
          </p:nvPr>
        </p:nvSpPr>
        <p:spPr>
          <a:xfrm>
            <a:off x="457200" y="895350"/>
            <a:ext cx="8305800" cy="3962400"/>
          </a:xfrm>
          <a:prstGeom prst="rect">
            <a:avLst/>
          </a:prstGeom>
        </p:spPr>
        <p:txBody>
          <a:bodyPr lIns="91425" tIns="91425" rIns="91425" bIns="91425" anchor="t" anchorCtr="0">
            <a:noAutofit/>
          </a:bodyPr>
          <a:lstStyle/>
          <a:p>
            <a:pPr lvl="0">
              <a:buNone/>
            </a:pPr>
            <a:r>
              <a:rPr lang="en-US" sz="2800" b="1" dirty="0" smtClean="0">
                <a:solidFill>
                  <a:schemeClr val="tx2"/>
                </a:solidFill>
              </a:rPr>
              <a:t>The writing classroom is changing:</a:t>
            </a:r>
          </a:p>
          <a:p>
            <a:pPr lvl="0">
              <a:buNone/>
            </a:pPr>
            <a:endParaRPr lang="en-US" sz="1600" b="1" dirty="0">
              <a:solidFill>
                <a:schemeClr val="tx2"/>
              </a:solidFill>
            </a:endParaRPr>
          </a:p>
          <a:p>
            <a:r>
              <a:rPr lang="en-US" sz="2400" dirty="0" smtClean="0">
                <a:solidFill>
                  <a:schemeClr val="tx2"/>
                </a:solidFill>
              </a:rPr>
              <a:t>Demographic shifts in American schools, universities, workplace, and society at large </a:t>
            </a:r>
          </a:p>
          <a:p>
            <a:endParaRPr lang="en-US" sz="1200" dirty="0" smtClean="0">
              <a:solidFill>
                <a:schemeClr val="tx2"/>
              </a:solidFill>
            </a:endParaRPr>
          </a:p>
          <a:p>
            <a:pPr marL="530860" lvl="2" indent="0">
              <a:buNone/>
            </a:pPr>
            <a:r>
              <a:rPr lang="en-US" sz="1800" dirty="0" smtClean="0"/>
              <a:t>Moss and Walters (1993): "no </a:t>
            </a:r>
            <a:r>
              <a:rPr lang="en-US" sz="1800" dirty="0"/>
              <a:t>single ethnic group will constitute the majority of Americans: instead, the majority will soon be composed of various </a:t>
            </a:r>
            <a:r>
              <a:rPr lang="en-US" sz="1800" dirty="0" smtClean="0"/>
              <a:t>groups </a:t>
            </a:r>
            <a:r>
              <a:rPr lang="en-US" sz="1800" dirty="0"/>
              <a:t>of ethnic minorities"</a:t>
            </a:r>
            <a:endParaRPr lang="en-US" sz="1800" dirty="0" smtClean="0">
              <a:solidFill>
                <a:schemeClr val="tx2"/>
              </a:solidFill>
            </a:endParaRPr>
          </a:p>
          <a:p>
            <a:endParaRPr lang="en-US" sz="1200" dirty="0" smtClean="0">
              <a:solidFill>
                <a:schemeClr val="tx2"/>
              </a:solidFill>
            </a:endParaRPr>
          </a:p>
          <a:p>
            <a:pPr marL="0" indent="0">
              <a:buNone/>
            </a:pPr>
            <a:endParaRPr lang="en-US" sz="2150" dirty="0" smtClean="0">
              <a:solidFill>
                <a:schemeClr val="tx2"/>
              </a:solidFill>
            </a:endParaRPr>
          </a:p>
          <a:p>
            <a:pPr marL="0" indent="0">
              <a:buNone/>
            </a:pPr>
            <a:endParaRPr dirty="0"/>
          </a:p>
        </p:txBody>
      </p:sp>
    </p:spTree>
    <p:extLst>
      <p:ext uri="{BB962C8B-B14F-4D97-AF65-F5344CB8AC3E}">
        <p14:creationId xmlns:p14="http://schemas.microsoft.com/office/powerpoint/2010/main" val="759317969"/>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2" y="209550"/>
            <a:ext cx="8520599" cy="609600"/>
          </a:xfrm>
          <a:prstGeom prst="rect">
            <a:avLst/>
          </a:prstGeom>
        </p:spPr>
        <p:txBody>
          <a:bodyPr lIns="91425" tIns="91425" rIns="91425" bIns="91425" anchor="b" anchorCtr="0">
            <a:noAutofit/>
          </a:bodyPr>
          <a:lstStyle/>
          <a:p>
            <a:pPr lvl="0" algn="r">
              <a:spcBef>
                <a:spcPts val="0"/>
              </a:spcBef>
              <a:buNone/>
            </a:pPr>
            <a:r>
              <a:rPr lang="en" b="1" dirty="0">
                <a:solidFill>
                  <a:schemeClr val="accent2">
                    <a:lumMod val="75000"/>
                  </a:schemeClr>
                </a:solidFill>
              </a:rPr>
              <a:t>Why teach code-meshing?</a:t>
            </a:r>
          </a:p>
        </p:txBody>
      </p:sp>
      <p:sp>
        <p:nvSpPr>
          <p:cNvPr id="81" name="Shape 81"/>
          <p:cNvSpPr txBox="1">
            <a:spLocks noGrp="1"/>
          </p:cNvSpPr>
          <p:nvPr>
            <p:ph type="body" idx="1"/>
          </p:nvPr>
        </p:nvSpPr>
        <p:spPr>
          <a:xfrm>
            <a:off x="457200" y="895350"/>
            <a:ext cx="8305800" cy="3962400"/>
          </a:xfrm>
          <a:prstGeom prst="rect">
            <a:avLst/>
          </a:prstGeom>
        </p:spPr>
        <p:txBody>
          <a:bodyPr lIns="91425" tIns="91425" rIns="91425" bIns="91425" anchor="t" anchorCtr="0">
            <a:noAutofit/>
          </a:bodyPr>
          <a:lstStyle/>
          <a:p>
            <a:pPr lvl="0">
              <a:buNone/>
            </a:pPr>
            <a:r>
              <a:rPr lang="en-US" sz="2800" b="1" dirty="0" smtClean="0">
                <a:solidFill>
                  <a:schemeClr val="tx2"/>
                </a:solidFill>
              </a:rPr>
              <a:t>The writing classroom is changing:</a:t>
            </a:r>
          </a:p>
          <a:p>
            <a:pPr lvl="0">
              <a:buNone/>
            </a:pPr>
            <a:endParaRPr lang="en-US" sz="1600" b="1" dirty="0">
              <a:solidFill>
                <a:schemeClr val="tx2"/>
              </a:solidFill>
            </a:endParaRPr>
          </a:p>
          <a:p>
            <a:r>
              <a:rPr lang="en-US" sz="2400" dirty="0" smtClean="0"/>
              <a:t>Demographic shifts in American schools, universities, workplace, and society at large </a:t>
            </a:r>
          </a:p>
          <a:p>
            <a:endParaRPr lang="en-US" sz="1000" dirty="0" smtClean="0">
              <a:solidFill>
                <a:schemeClr val="tx2"/>
              </a:solidFill>
            </a:endParaRPr>
          </a:p>
          <a:p>
            <a:pPr marL="530860" lvl="2" indent="0">
              <a:buNone/>
            </a:pPr>
            <a:r>
              <a:rPr lang="en-US" sz="1800" dirty="0" smtClean="0"/>
              <a:t>Moss and Walters (1993): "no </a:t>
            </a:r>
            <a:r>
              <a:rPr lang="en-US" sz="1800" dirty="0"/>
              <a:t>single ethnic group will constitute the majority of Americans: instead, the majority will soon be composed of various </a:t>
            </a:r>
            <a:r>
              <a:rPr lang="en-US" sz="1800" dirty="0" smtClean="0"/>
              <a:t>groups </a:t>
            </a:r>
            <a:r>
              <a:rPr lang="en-US" sz="1800" dirty="0"/>
              <a:t>of ethnic </a:t>
            </a:r>
            <a:r>
              <a:rPr lang="en-US" sz="1800" dirty="0" smtClean="0"/>
              <a:t>minorities."</a:t>
            </a:r>
            <a:endParaRPr lang="en-US" sz="1800" dirty="0" smtClean="0">
              <a:solidFill>
                <a:schemeClr val="tx2"/>
              </a:solidFill>
            </a:endParaRPr>
          </a:p>
          <a:p>
            <a:endParaRPr lang="en-US" sz="1200" dirty="0" smtClean="0">
              <a:solidFill>
                <a:schemeClr val="tx2"/>
              </a:solidFill>
            </a:endParaRPr>
          </a:p>
          <a:p>
            <a:r>
              <a:rPr lang="en-US" sz="2400" dirty="0" smtClean="0">
                <a:solidFill>
                  <a:schemeClr val="accent2">
                    <a:lumMod val="75000"/>
                  </a:schemeClr>
                </a:solidFill>
              </a:rPr>
              <a:t>Students’ right to their own language (NCTE 1974)</a:t>
            </a:r>
          </a:p>
          <a:p>
            <a:endParaRPr lang="en-US" sz="1200" dirty="0" smtClean="0">
              <a:solidFill>
                <a:schemeClr val="tx2"/>
              </a:solidFill>
            </a:endParaRPr>
          </a:p>
          <a:p>
            <a:r>
              <a:rPr lang="en-US" sz="2400" dirty="0" smtClean="0">
                <a:solidFill>
                  <a:schemeClr val="accent2">
                    <a:lumMod val="75000"/>
                  </a:schemeClr>
                </a:solidFill>
              </a:rPr>
              <a:t>Council </a:t>
            </a:r>
            <a:r>
              <a:rPr lang="en-US" sz="2400" dirty="0">
                <a:solidFill>
                  <a:schemeClr val="accent2">
                    <a:lumMod val="75000"/>
                  </a:schemeClr>
                </a:solidFill>
              </a:rPr>
              <a:t>of Writing Program </a:t>
            </a:r>
            <a:r>
              <a:rPr lang="en-US" sz="2400" dirty="0" smtClean="0">
                <a:solidFill>
                  <a:schemeClr val="accent2">
                    <a:lumMod val="75000"/>
                  </a:schemeClr>
                </a:solidFill>
              </a:rPr>
              <a:t>Administrators: outcome statements for first-year composition (2014)</a:t>
            </a:r>
          </a:p>
          <a:p>
            <a:pPr marL="0" indent="0">
              <a:buNone/>
            </a:pPr>
            <a:endParaRPr lang="en-US" sz="2150" dirty="0" smtClean="0">
              <a:solidFill>
                <a:schemeClr val="tx2"/>
              </a:solidFill>
            </a:endParaRPr>
          </a:p>
          <a:p>
            <a:pPr marL="0" indent="0">
              <a:buNone/>
            </a:pPr>
            <a:endParaRPr dirty="0"/>
          </a:p>
        </p:txBody>
      </p:sp>
    </p:spTree>
    <p:extLst>
      <p:ext uri="{BB962C8B-B14F-4D97-AF65-F5344CB8AC3E}">
        <p14:creationId xmlns:p14="http://schemas.microsoft.com/office/powerpoint/2010/main" val="275663692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2" y="209550"/>
            <a:ext cx="8520599" cy="609600"/>
          </a:xfrm>
          <a:prstGeom prst="rect">
            <a:avLst/>
          </a:prstGeom>
        </p:spPr>
        <p:txBody>
          <a:bodyPr lIns="91425" tIns="91425" rIns="91425" bIns="91425" anchor="b" anchorCtr="0">
            <a:noAutofit/>
          </a:bodyPr>
          <a:lstStyle/>
          <a:p>
            <a:pPr lvl="0" algn="r">
              <a:spcBef>
                <a:spcPts val="0"/>
              </a:spcBef>
              <a:buNone/>
            </a:pPr>
            <a:r>
              <a:rPr lang="en" b="1" dirty="0">
                <a:solidFill>
                  <a:schemeClr val="accent2">
                    <a:lumMod val="75000"/>
                  </a:schemeClr>
                </a:solidFill>
              </a:rPr>
              <a:t>Why teach code-meshing?</a:t>
            </a:r>
          </a:p>
        </p:txBody>
      </p:sp>
      <p:sp>
        <p:nvSpPr>
          <p:cNvPr id="81" name="Shape 81"/>
          <p:cNvSpPr txBox="1">
            <a:spLocks noGrp="1"/>
          </p:cNvSpPr>
          <p:nvPr>
            <p:ph type="body" idx="1"/>
          </p:nvPr>
        </p:nvSpPr>
        <p:spPr>
          <a:xfrm>
            <a:off x="457200" y="819150"/>
            <a:ext cx="8305800" cy="4038600"/>
          </a:xfrm>
          <a:prstGeom prst="rect">
            <a:avLst/>
          </a:prstGeom>
        </p:spPr>
        <p:txBody>
          <a:bodyPr lIns="91425" tIns="91425" rIns="91425" bIns="91425" anchor="t" anchorCtr="0">
            <a:noAutofit/>
          </a:bodyPr>
          <a:lstStyle/>
          <a:p>
            <a:pPr lvl="0">
              <a:buNone/>
            </a:pPr>
            <a:r>
              <a:rPr lang="en-US" sz="2800" b="1" dirty="0" smtClean="0">
                <a:solidFill>
                  <a:schemeClr val="tx2"/>
                </a:solidFill>
              </a:rPr>
              <a:t>The writing </a:t>
            </a:r>
          </a:p>
          <a:p>
            <a:pPr lvl="0">
              <a:buNone/>
            </a:pPr>
            <a:r>
              <a:rPr lang="en-US" sz="2800" b="1" dirty="0" smtClean="0">
                <a:solidFill>
                  <a:schemeClr val="tx2"/>
                </a:solidFill>
              </a:rPr>
              <a:t>classroom is </a:t>
            </a:r>
          </a:p>
          <a:p>
            <a:pPr lvl="0">
              <a:buNone/>
            </a:pPr>
            <a:r>
              <a:rPr lang="en-US" sz="2800" b="1" dirty="0" smtClean="0">
                <a:solidFill>
                  <a:schemeClr val="tx2"/>
                </a:solidFill>
              </a:rPr>
              <a:t>changing:</a:t>
            </a:r>
          </a:p>
          <a:p>
            <a:pPr lvl="0">
              <a:buNone/>
            </a:pPr>
            <a:endParaRPr lang="en-US" sz="1600" dirty="0" smtClean="0">
              <a:solidFill>
                <a:schemeClr val="tx2"/>
              </a:solidFill>
            </a:endParaRPr>
          </a:p>
          <a:p>
            <a:pPr lvl="0">
              <a:buNone/>
            </a:pPr>
            <a:endParaRPr lang="en-US" sz="1200" dirty="0" smtClean="0">
              <a:solidFill>
                <a:schemeClr val="tx2"/>
              </a:solidFill>
            </a:endParaRPr>
          </a:p>
          <a:p>
            <a:pPr lvl="0">
              <a:buNone/>
            </a:pPr>
            <a:r>
              <a:rPr lang="en-US" sz="1200" dirty="0">
                <a:solidFill>
                  <a:schemeClr val="tx2"/>
                </a:solidFill>
              </a:rPr>
              <a:t> </a:t>
            </a:r>
            <a:r>
              <a:rPr lang="en-US" sz="1200" dirty="0" smtClean="0">
                <a:solidFill>
                  <a:schemeClr val="tx2"/>
                </a:solidFill>
              </a:rPr>
              <a:t>      Institute of International Education (IIE)</a:t>
            </a:r>
            <a:endParaRPr lang="en-US" sz="1200" dirty="0">
              <a:solidFill>
                <a:schemeClr val="tx2"/>
              </a:solidFill>
            </a:endParaRPr>
          </a:p>
          <a:p>
            <a:pPr marL="0" indent="0">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972065"/>
            <a:ext cx="4981586" cy="3810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861104"/>
            <a:ext cx="3220994" cy="1905000"/>
          </a:xfrm>
          <a:prstGeom prst="rect">
            <a:avLst/>
          </a:prstGeom>
        </p:spPr>
      </p:pic>
    </p:spTree>
    <p:extLst>
      <p:ext uri="{BB962C8B-B14F-4D97-AF65-F5344CB8AC3E}">
        <p14:creationId xmlns:p14="http://schemas.microsoft.com/office/powerpoint/2010/main" val="3756821570"/>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2" y="209550"/>
            <a:ext cx="8520599" cy="609600"/>
          </a:xfrm>
          <a:prstGeom prst="rect">
            <a:avLst/>
          </a:prstGeom>
        </p:spPr>
        <p:txBody>
          <a:bodyPr lIns="91425" tIns="91425" rIns="91425" bIns="91425" anchor="b" anchorCtr="0">
            <a:noAutofit/>
          </a:bodyPr>
          <a:lstStyle/>
          <a:p>
            <a:pPr lvl="0" algn="r">
              <a:spcBef>
                <a:spcPts val="0"/>
              </a:spcBef>
              <a:buNone/>
            </a:pPr>
            <a:r>
              <a:rPr lang="en" b="1" dirty="0">
                <a:solidFill>
                  <a:schemeClr val="accent2">
                    <a:lumMod val="75000"/>
                  </a:schemeClr>
                </a:solidFill>
              </a:rPr>
              <a:t>Why teach code-meshing?</a:t>
            </a:r>
          </a:p>
        </p:txBody>
      </p:sp>
      <p:sp>
        <p:nvSpPr>
          <p:cNvPr id="81" name="Shape 81"/>
          <p:cNvSpPr txBox="1">
            <a:spLocks noGrp="1"/>
          </p:cNvSpPr>
          <p:nvPr>
            <p:ph type="body" idx="1"/>
          </p:nvPr>
        </p:nvSpPr>
        <p:spPr>
          <a:xfrm>
            <a:off x="457200" y="1123950"/>
            <a:ext cx="8305800" cy="3733800"/>
          </a:xfrm>
          <a:prstGeom prst="rect">
            <a:avLst/>
          </a:prstGeom>
        </p:spPr>
        <p:txBody>
          <a:bodyPr lIns="91425" tIns="91425" rIns="91425" bIns="91425" anchor="t" anchorCtr="0">
            <a:noAutofit/>
          </a:bodyPr>
          <a:lstStyle/>
          <a:p>
            <a:pPr lvl="0">
              <a:buNone/>
            </a:pPr>
            <a:r>
              <a:rPr lang="en-US" sz="2800" b="1" dirty="0" smtClean="0">
                <a:solidFill>
                  <a:schemeClr val="tx2"/>
                </a:solidFill>
              </a:rPr>
              <a:t>The writing classroom is changing:</a:t>
            </a:r>
          </a:p>
          <a:p>
            <a:pPr lvl="0">
              <a:buNone/>
            </a:pPr>
            <a:endParaRPr lang="en-US" sz="1600" b="1" dirty="0">
              <a:solidFill>
                <a:schemeClr val="tx2"/>
              </a:solidFill>
            </a:endParaRPr>
          </a:p>
          <a:p>
            <a:endParaRPr lang="en-US" sz="1200" dirty="0" smtClean="0">
              <a:solidFill>
                <a:schemeClr val="tx2"/>
              </a:solidFill>
            </a:endParaRPr>
          </a:p>
          <a:p>
            <a:r>
              <a:rPr lang="en-US" sz="2400" dirty="0" smtClean="0">
                <a:solidFill>
                  <a:schemeClr val="tx2"/>
                </a:solidFill>
              </a:rPr>
              <a:t>The third culture kids (Pollock and Van </a:t>
            </a:r>
            <a:r>
              <a:rPr lang="en-US" sz="2400" dirty="0" err="1" smtClean="0">
                <a:solidFill>
                  <a:schemeClr val="tx2"/>
                </a:solidFill>
              </a:rPr>
              <a:t>Reken</a:t>
            </a:r>
            <a:r>
              <a:rPr lang="en-US" sz="2400" dirty="0" smtClean="0">
                <a:solidFill>
                  <a:schemeClr val="tx2"/>
                </a:solidFill>
              </a:rPr>
              <a:t>, 2009)</a:t>
            </a:r>
          </a:p>
          <a:p>
            <a:endParaRPr lang="en-US" sz="1200" dirty="0" smtClean="0">
              <a:solidFill>
                <a:schemeClr val="tx2"/>
              </a:solidFill>
            </a:endParaRPr>
          </a:p>
          <a:p>
            <a:r>
              <a:rPr lang="en-US" sz="2400" dirty="0" smtClean="0">
                <a:solidFill>
                  <a:schemeClr val="tx2"/>
                </a:solidFill>
              </a:rPr>
              <a:t>Multilinguals: global and domestic (</a:t>
            </a:r>
            <a:r>
              <a:rPr lang="en-US" sz="2400" dirty="0" err="1" smtClean="0"/>
              <a:t>Grosjean</a:t>
            </a:r>
            <a:r>
              <a:rPr lang="en-US" sz="2400" dirty="0" smtClean="0"/>
              <a:t>, 2012</a:t>
            </a:r>
            <a:r>
              <a:rPr lang="en-US" sz="2400" dirty="0" smtClean="0">
                <a:solidFill>
                  <a:schemeClr val="tx2"/>
                </a:solidFill>
              </a:rPr>
              <a:t>)</a:t>
            </a:r>
          </a:p>
          <a:p>
            <a:endParaRPr lang="en-US" sz="1200" dirty="0">
              <a:solidFill>
                <a:schemeClr val="tx2"/>
              </a:solidFill>
            </a:endParaRPr>
          </a:p>
          <a:p>
            <a:r>
              <a:rPr lang="en-US" sz="2400" dirty="0" smtClean="0">
                <a:solidFill>
                  <a:schemeClr val="tx2"/>
                </a:solidFill>
              </a:rPr>
              <a:t>College statistics (UR 2016)</a:t>
            </a:r>
          </a:p>
          <a:p>
            <a:endParaRPr lang="en-US" sz="1200" dirty="0" smtClean="0">
              <a:solidFill>
                <a:schemeClr val="tx2"/>
              </a:solidFill>
            </a:endParaRPr>
          </a:p>
          <a:p>
            <a:r>
              <a:rPr lang="en-US" sz="2400" dirty="0" smtClean="0">
                <a:solidFill>
                  <a:schemeClr val="tx2"/>
                </a:solidFill>
              </a:rPr>
              <a:t>Higher education and global engagement</a:t>
            </a:r>
          </a:p>
          <a:p>
            <a:pPr marL="0" indent="0">
              <a:buNone/>
            </a:pPr>
            <a:endParaRPr lang="en-US" sz="2150" dirty="0" smtClean="0">
              <a:solidFill>
                <a:schemeClr val="tx2"/>
              </a:solidFill>
            </a:endParaRPr>
          </a:p>
          <a:p>
            <a:pPr marL="0" indent="0">
              <a:buNone/>
            </a:pPr>
            <a:endParaRPr dirty="0"/>
          </a:p>
        </p:txBody>
      </p:sp>
    </p:spTree>
    <p:extLst>
      <p:ext uri="{BB962C8B-B14F-4D97-AF65-F5344CB8AC3E}">
        <p14:creationId xmlns:p14="http://schemas.microsoft.com/office/powerpoint/2010/main" val="416847557"/>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04802" y="209550"/>
            <a:ext cx="8520599" cy="609600"/>
          </a:xfrm>
          <a:prstGeom prst="rect">
            <a:avLst/>
          </a:prstGeom>
        </p:spPr>
        <p:txBody>
          <a:bodyPr lIns="91425" tIns="91425" rIns="91425" bIns="91425" anchor="b" anchorCtr="0">
            <a:noAutofit/>
          </a:bodyPr>
          <a:lstStyle/>
          <a:p>
            <a:pPr lvl="0" algn="r">
              <a:spcBef>
                <a:spcPts val="0"/>
              </a:spcBef>
              <a:buNone/>
            </a:pPr>
            <a:r>
              <a:rPr lang="en" b="1" dirty="0">
                <a:solidFill>
                  <a:schemeClr val="accent2">
                    <a:lumMod val="75000"/>
                  </a:schemeClr>
                </a:solidFill>
              </a:rPr>
              <a:t>Why teach code-meshing?</a:t>
            </a:r>
          </a:p>
        </p:txBody>
      </p:sp>
      <p:sp>
        <p:nvSpPr>
          <p:cNvPr id="81" name="Shape 81"/>
          <p:cNvSpPr txBox="1">
            <a:spLocks noGrp="1"/>
          </p:cNvSpPr>
          <p:nvPr>
            <p:ph type="body" idx="1"/>
          </p:nvPr>
        </p:nvSpPr>
        <p:spPr>
          <a:xfrm>
            <a:off x="457200" y="1123950"/>
            <a:ext cx="8305800" cy="3733800"/>
          </a:xfrm>
          <a:prstGeom prst="rect">
            <a:avLst/>
          </a:prstGeom>
        </p:spPr>
        <p:txBody>
          <a:bodyPr lIns="91425" tIns="91425" rIns="91425" bIns="91425" anchor="t" anchorCtr="0">
            <a:noAutofit/>
          </a:bodyPr>
          <a:lstStyle/>
          <a:p>
            <a:pPr lvl="0">
              <a:buNone/>
            </a:pPr>
            <a:r>
              <a:rPr lang="en-US" sz="2800" b="1" dirty="0" smtClean="0">
                <a:solidFill>
                  <a:schemeClr val="tx2"/>
                </a:solidFill>
              </a:rPr>
              <a:t>We can help students think about:</a:t>
            </a:r>
          </a:p>
          <a:p>
            <a:pPr lvl="0">
              <a:buNone/>
            </a:pPr>
            <a:endParaRPr lang="en-US" sz="1200" b="1" dirty="0">
              <a:solidFill>
                <a:schemeClr val="tx2"/>
              </a:solidFill>
            </a:endParaRPr>
          </a:p>
          <a:p>
            <a:r>
              <a:rPr lang="en-US" sz="2400" dirty="0">
                <a:solidFill>
                  <a:schemeClr val="tx2"/>
                </a:solidFill>
              </a:rPr>
              <a:t>The social, political, and cultural features of spoken and written language (Shafer, 2007</a:t>
            </a:r>
            <a:r>
              <a:rPr lang="en-US" sz="2400" dirty="0" smtClean="0">
                <a:solidFill>
                  <a:schemeClr val="tx2"/>
                </a:solidFill>
              </a:rPr>
              <a:t>)</a:t>
            </a:r>
          </a:p>
          <a:p>
            <a:endParaRPr lang="en-US" sz="1000" dirty="0">
              <a:solidFill>
                <a:schemeClr val="tx2"/>
              </a:solidFill>
            </a:endParaRPr>
          </a:p>
          <a:p>
            <a:r>
              <a:rPr lang="en-US" sz="2400" dirty="0">
                <a:solidFill>
                  <a:schemeClr val="tx2"/>
                </a:solidFill>
              </a:rPr>
              <a:t>Their perceptions of race and power and how these are connected to linguistic choices (Baugh, 2000</a:t>
            </a:r>
            <a:r>
              <a:rPr lang="en-US" sz="2400" dirty="0" smtClean="0">
                <a:solidFill>
                  <a:schemeClr val="tx2"/>
                </a:solidFill>
              </a:rPr>
              <a:t>)</a:t>
            </a:r>
          </a:p>
          <a:p>
            <a:endParaRPr lang="en-US" sz="1000" dirty="0">
              <a:solidFill>
                <a:schemeClr val="tx2"/>
              </a:solidFill>
            </a:endParaRPr>
          </a:p>
          <a:p>
            <a:r>
              <a:rPr lang="en-US" sz="2400" dirty="0" smtClean="0">
                <a:solidFill>
                  <a:schemeClr val="tx2"/>
                </a:solidFill>
              </a:rPr>
              <a:t>Their own diverse linguistic and cultural identities</a:t>
            </a:r>
          </a:p>
          <a:p>
            <a:endParaRPr lang="en-US" sz="1000" dirty="0" smtClean="0">
              <a:solidFill>
                <a:schemeClr val="tx2"/>
              </a:solidFill>
            </a:endParaRPr>
          </a:p>
          <a:p>
            <a:r>
              <a:rPr lang="en-US" sz="2400" dirty="0" smtClean="0">
                <a:solidFill>
                  <a:schemeClr val="tx2"/>
                </a:solidFill>
              </a:rPr>
              <a:t>Linguistic risks and assumptions about ‘good’ and ‘bad’ writing</a:t>
            </a:r>
          </a:p>
          <a:p>
            <a:pPr marL="0" indent="0">
              <a:buNone/>
            </a:pPr>
            <a:endParaRPr lang="en-US" sz="2150" dirty="0" smtClean="0">
              <a:solidFill>
                <a:schemeClr val="tx2"/>
              </a:solidFill>
            </a:endParaRPr>
          </a:p>
          <a:p>
            <a:endParaRPr dirty="0"/>
          </a:p>
        </p:txBody>
      </p:sp>
    </p:spTree>
    <p:extLst>
      <p:ext uri="{BB962C8B-B14F-4D97-AF65-F5344CB8AC3E}">
        <p14:creationId xmlns:p14="http://schemas.microsoft.com/office/powerpoint/2010/main" val="953220455"/>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1"/>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a:t>
            </a:r>
            <a:r>
              <a:rPr lang="en" sz="3200" b="1" dirty="0" smtClean="0">
                <a:solidFill>
                  <a:srgbClr val="CBE1E7"/>
                </a:solidFill>
              </a:rPr>
              <a:t>How</a:t>
            </a:r>
            <a:r>
              <a:rPr lang="en" sz="3200" b="1" dirty="0" smtClean="0">
                <a:solidFill>
                  <a:schemeClr val="accent3">
                    <a:lumMod val="60000"/>
                    <a:lumOff val="40000"/>
                  </a:schemeClr>
                </a:solidFill>
              </a:rPr>
              <a:t> </a:t>
            </a:r>
            <a:r>
              <a:rPr lang="en" sz="3200" b="1" dirty="0">
                <a:solidFill>
                  <a:schemeClr val="accent3">
                    <a:lumMod val="60000"/>
                    <a:lumOff val="40000"/>
                  </a:schemeClr>
                </a:solidFill>
              </a:rPr>
              <a:t>do we teach code-meshing?</a:t>
            </a:r>
            <a:r>
              <a:rPr lang="en" sz="3200" b="1" dirty="0">
                <a:solidFill>
                  <a:schemeClr val="tx2"/>
                </a:solidFill>
              </a:rPr>
              <a:t> </a:t>
            </a:r>
            <a:r>
              <a:rPr lang="en" sz="2800" dirty="0">
                <a:solidFill>
                  <a:schemeClr val="tx2"/>
                </a:solidFill>
              </a:rPr>
              <a:t/>
            </a:r>
            <a:br>
              <a:rPr lang="en" sz="2800" dirty="0">
                <a:solidFill>
                  <a:schemeClr val="tx2"/>
                </a:solidFill>
              </a:rPr>
            </a:br>
            <a:endParaRPr lang="en" sz="2550" dirty="0">
              <a:solidFill>
                <a:schemeClr val="tx2"/>
              </a:solidFill>
            </a:endParaRPr>
          </a:p>
        </p:txBody>
      </p:sp>
      <p:sp>
        <p:nvSpPr>
          <p:cNvPr id="87" name="Shape 87"/>
          <p:cNvSpPr txBox="1">
            <a:spLocks noGrp="1"/>
          </p:cNvSpPr>
          <p:nvPr>
            <p:ph type="body" idx="1"/>
          </p:nvPr>
        </p:nvSpPr>
        <p:spPr>
          <a:xfrm>
            <a:off x="304802" y="819150"/>
            <a:ext cx="8520599" cy="4069800"/>
          </a:xfrm>
          <a:prstGeom prst="rect">
            <a:avLst/>
          </a:prstGeom>
        </p:spPr>
        <p:txBody>
          <a:bodyPr lIns="91425" tIns="91425" rIns="91425" bIns="91425" anchor="t" anchorCtr="0">
            <a:noAutofit/>
          </a:bodyPr>
          <a:lstStyle/>
          <a:p>
            <a:pPr marL="76200" lvl="0" indent="0">
              <a:buClr>
                <a:srgbClr val="D16349"/>
              </a:buClr>
              <a:buSzPct val="100000"/>
              <a:buNone/>
            </a:pPr>
            <a:r>
              <a:rPr lang="en" sz="2000" dirty="0">
                <a:solidFill>
                  <a:schemeClr val="tx2"/>
                </a:solidFill>
                <a:ea typeface="Economica"/>
                <a:cs typeface="Economica"/>
                <a:sym typeface="Economica"/>
              </a:rPr>
              <a:t>We design pilot lessons and writing assignments to support students’ investigations of how code-meshing occurs within and beyond the writing classroom</a:t>
            </a:r>
            <a:r>
              <a:rPr lang="en" sz="2000" dirty="0" smtClean="0">
                <a:solidFill>
                  <a:schemeClr val="tx2"/>
                </a:solidFill>
                <a:ea typeface="Economica"/>
                <a:cs typeface="Economica"/>
                <a:sym typeface="Economica"/>
              </a:rPr>
              <a:t>:</a:t>
            </a:r>
          </a:p>
          <a:p>
            <a:pPr marL="76200" lvl="0" indent="0">
              <a:buClr>
                <a:srgbClr val="D16349"/>
              </a:buClr>
              <a:buSzPct val="100000"/>
              <a:buNone/>
            </a:pPr>
            <a:endParaRPr lang="en" sz="800" dirty="0">
              <a:solidFill>
                <a:schemeClr val="tx2"/>
              </a:solidFill>
              <a:ea typeface="Economica"/>
              <a:cs typeface="Economica"/>
              <a:sym typeface="Economica"/>
            </a:endParaRP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2054929970"/>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1"/>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a:t>
            </a:r>
            <a:r>
              <a:rPr lang="en" sz="3200" b="1" dirty="0" smtClean="0">
                <a:solidFill>
                  <a:schemeClr val="accent3">
                    <a:lumMod val="60000"/>
                    <a:lumOff val="40000"/>
                  </a:schemeClr>
                </a:solidFill>
              </a:rPr>
              <a:t>How </a:t>
            </a:r>
            <a:r>
              <a:rPr lang="en" sz="3200" b="1" dirty="0">
                <a:solidFill>
                  <a:schemeClr val="accent3">
                    <a:lumMod val="60000"/>
                    <a:lumOff val="40000"/>
                  </a:schemeClr>
                </a:solidFill>
              </a:rPr>
              <a:t>do we teach code-meshing?</a:t>
            </a:r>
            <a:r>
              <a:rPr lang="en" sz="3200" b="1" dirty="0">
                <a:solidFill>
                  <a:schemeClr val="tx2"/>
                </a:solidFill>
              </a:rPr>
              <a:t> </a:t>
            </a:r>
            <a:r>
              <a:rPr lang="en" sz="2800" dirty="0">
                <a:solidFill>
                  <a:schemeClr val="tx2"/>
                </a:solidFill>
              </a:rPr>
              <a:t/>
            </a:r>
            <a:br>
              <a:rPr lang="en" sz="2800" dirty="0">
                <a:solidFill>
                  <a:schemeClr val="tx2"/>
                </a:solidFill>
              </a:rPr>
            </a:br>
            <a:endParaRPr lang="en" sz="2550" dirty="0">
              <a:solidFill>
                <a:schemeClr val="tx2"/>
              </a:solidFill>
            </a:endParaRPr>
          </a:p>
        </p:txBody>
      </p:sp>
      <p:sp>
        <p:nvSpPr>
          <p:cNvPr id="87" name="Shape 87"/>
          <p:cNvSpPr txBox="1">
            <a:spLocks noGrp="1"/>
          </p:cNvSpPr>
          <p:nvPr>
            <p:ph type="body" idx="1"/>
          </p:nvPr>
        </p:nvSpPr>
        <p:spPr>
          <a:xfrm>
            <a:off x="304802" y="819150"/>
            <a:ext cx="8520599" cy="4069800"/>
          </a:xfrm>
          <a:prstGeom prst="rect">
            <a:avLst/>
          </a:prstGeom>
        </p:spPr>
        <p:txBody>
          <a:bodyPr lIns="91425" tIns="91425" rIns="91425" bIns="91425" anchor="t" anchorCtr="0">
            <a:noAutofit/>
          </a:bodyPr>
          <a:lstStyle/>
          <a:p>
            <a:pPr marL="76200" lvl="0" indent="0">
              <a:buClr>
                <a:srgbClr val="D16349"/>
              </a:buClr>
              <a:buSzPct val="100000"/>
              <a:buNone/>
            </a:pPr>
            <a:r>
              <a:rPr lang="en" sz="2000" dirty="0">
                <a:solidFill>
                  <a:schemeClr val="tx2"/>
                </a:solidFill>
                <a:ea typeface="Economica"/>
                <a:cs typeface="Economica"/>
                <a:sym typeface="Economica"/>
              </a:rPr>
              <a:t>We design pilot lessons and writing assignments to support students’ investigations of how code-meshing occurs within and beyond the writing classroom</a:t>
            </a:r>
            <a:r>
              <a:rPr lang="en" sz="2000" dirty="0" smtClean="0">
                <a:solidFill>
                  <a:schemeClr val="tx2"/>
                </a:solidFill>
                <a:ea typeface="Economica"/>
                <a:cs typeface="Economica"/>
                <a:sym typeface="Economica"/>
              </a:rPr>
              <a:t>:</a:t>
            </a:r>
          </a:p>
          <a:p>
            <a:pPr marL="76200" lvl="0" indent="0">
              <a:buClr>
                <a:srgbClr val="D16349"/>
              </a:buClr>
              <a:buSzPct val="100000"/>
              <a:buNone/>
            </a:pPr>
            <a:endParaRPr lang="en" sz="800" dirty="0">
              <a:solidFill>
                <a:schemeClr val="tx2"/>
              </a:solidFill>
              <a:ea typeface="Economica"/>
              <a:cs typeface="Economica"/>
              <a:sym typeface="Economica"/>
            </a:endParaRPr>
          </a:p>
          <a:p>
            <a:pPr marL="419100" lvl="0" indent="-342900">
              <a:buClr>
                <a:srgbClr val="D16349"/>
              </a:buClr>
              <a:buSzPct val="100000"/>
            </a:pPr>
            <a:r>
              <a:rPr lang="en" sz="2300" b="1" dirty="0" smtClean="0">
                <a:ea typeface="Economica"/>
                <a:cs typeface="Economica"/>
                <a:sym typeface="Economica"/>
              </a:rPr>
              <a:t>Code-meshing </a:t>
            </a:r>
            <a:r>
              <a:rPr lang="en" sz="2300" b="1" dirty="0">
                <a:ea typeface="Economica"/>
                <a:cs typeface="Economica"/>
                <a:sym typeface="Economica"/>
              </a:rPr>
              <a:t>as something that arises organically in the classroom:</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a:t>
            </a:r>
            <a:r>
              <a:rPr lang="en" dirty="0" smtClean="0">
                <a:solidFill>
                  <a:schemeClr val="tx2"/>
                </a:solidFill>
                <a:ea typeface="Economica"/>
                <a:cs typeface="Economica"/>
                <a:sym typeface="Economica"/>
              </a:rPr>
              <a:t>culture</a:t>
            </a:r>
          </a:p>
          <a:p>
            <a:pPr marL="1346200" lvl="2" indent="-342900">
              <a:buClr>
                <a:srgbClr val="8CADAE"/>
              </a:buClr>
              <a:buSzPct val="100000"/>
              <a:buFont typeface="Arial" panose="020B0604020202020204" pitchFamily="34" charset="0"/>
              <a:buChar char="•"/>
            </a:pPr>
            <a:r>
              <a:rPr lang="en" dirty="0" smtClean="0">
                <a:solidFill>
                  <a:schemeClr val="tx2"/>
                </a:solidFill>
                <a:ea typeface="Economica"/>
                <a:cs typeface="Economica"/>
                <a:sym typeface="Economica"/>
              </a:rPr>
              <a:t>courses </a:t>
            </a:r>
            <a:r>
              <a:rPr lang="en" dirty="0">
                <a:solidFill>
                  <a:schemeClr val="tx2"/>
                </a:solidFill>
                <a:ea typeface="Economica"/>
                <a:cs typeface="Economica"/>
                <a:sym typeface="Economica"/>
              </a:rPr>
              <a:t>centered on </a:t>
            </a:r>
            <a:r>
              <a:rPr lang="en" dirty="0" smtClean="0">
                <a:solidFill>
                  <a:schemeClr val="tx2"/>
                </a:solidFill>
                <a:ea typeface="Economica"/>
                <a:cs typeface="Economica"/>
                <a:sym typeface="Economica"/>
              </a:rPr>
              <a:t>language</a:t>
            </a:r>
            <a:endParaRPr lang="en" sz="2400" dirty="0">
              <a:solidFill>
                <a:prstClr val="white"/>
              </a:solidFill>
              <a:ea typeface="Economica"/>
              <a:cs typeface="Economica"/>
              <a:sym typeface="Economica"/>
            </a:endParaRPr>
          </a:p>
          <a:p>
            <a:pPr marL="624840" lvl="2" indent="0">
              <a:buClr>
                <a:srgbClr val="D16349"/>
              </a:buClr>
              <a:buNone/>
            </a:pPr>
            <a:endParaRPr lang="en" sz="1200" dirty="0">
              <a:solidFill>
                <a:prstClr val="white"/>
              </a:solidFill>
              <a:ea typeface="Economica"/>
              <a:cs typeface="Economica"/>
              <a:sym typeface="Economica"/>
            </a:endParaRP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2054929970"/>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152400" y="209551"/>
            <a:ext cx="8839200" cy="864599"/>
          </a:xfrm>
          <a:prstGeom prst="rect">
            <a:avLst/>
          </a:prstGeom>
        </p:spPr>
        <p:txBody>
          <a:bodyPr lIns="91425" tIns="91425" rIns="91425" bIns="91425" anchor="b" anchorCtr="0">
            <a:noAutofit/>
          </a:bodyPr>
          <a:lstStyle/>
          <a:p>
            <a:pPr algn="l"/>
            <a:r>
              <a:rPr lang="en" sz="3200" b="1" dirty="0" smtClean="0">
                <a:solidFill>
                  <a:schemeClr val="tx2"/>
                </a:solidFill>
              </a:rPr>
              <a:t>                  </a:t>
            </a:r>
            <a:r>
              <a:rPr lang="en" sz="3200" b="1" dirty="0" smtClean="0">
                <a:solidFill>
                  <a:schemeClr val="accent3">
                    <a:lumMod val="60000"/>
                    <a:lumOff val="40000"/>
                  </a:schemeClr>
                </a:solidFill>
              </a:rPr>
              <a:t>How </a:t>
            </a:r>
            <a:r>
              <a:rPr lang="en" sz="3200" b="1" dirty="0">
                <a:solidFill>
                  <a:schemeClr val="accent3">
                    <a:lumMod val="60000"/>
                    <a:lumOff val="40000"/>
                  </a:schemeClr>
                </a:solidFill>
              </a:rPr>
              <a:t>do we teach code-meshing?</a:t>
            </a:r>
            <a:r>
              <a:rPr lang="en" sz="3200" b="1" dirty="0">
                <a:solidFill>
                  <a:schemeClr val="tx2"/>
                </a:solidFill>
              </a:rPr>
              <a:t> </a:t>
            </a:r>
            <a:r>
              <a:rPr lang="en" sz="2800" dirty="0">
                <a:solidFill>
                  <a:schemeClr val="tx2"/>
                </a:solidFill>
              </a:rPr>
              <a:t/>
            </a:r>
            <a:br>
              <a:rPr lang="en" sz="2800" dirty="0">
                <a:solidFill>
                  <a:schemeClr val="tx2"/>
                </a:solidFill>
              </a:rPr>
            </a:br>
            <a:endParaRPr lang="en" sz="2550" dirty="0">
              <a:solidFill>
                <a:schemeClr val="tx2"/>
              </a:solidFill>
            </a:endParaRPr>
          </a:p>
        </p:txBody>
      </p:sp>
      <p:sp>
        <p:nvSpPr>
          <p:cNvPr id="87" name="Shape 87"/>
          <p:cNvSpPr txBox="1">
            <a:spLocks noGrp="1"/>
          </p:cNvSpPr>
          <p:nvPr>
            <p:ph type="body" idx="1"/>
          </p:nvPr>
        </p:nvSpPr>
        <p:spPr>
          <a:xfrm>
            <a:off x="304802" y="819150"/>
            <a:ext cx="8520599" cy="4069800"/>
          </a:xfrm>
          <a:prstGeom prst="rect">
            <a:avLst/>
          </a:prstGeom>
        </p:spPr>
        <p:txBody>
          <a:bodyPr lIns="91425" tIns="91425" rIns="91425" bIns="91425" anchor="t" anchorCtr="0">
            <a:noAutofit/>
          </a:bodyPr>
          <a:lstStyle/>
          <a:p>
            <a:pPr marL="76200" lvl="0" indent="0">
              <a:buClr>
                <a:srgbClr val="D16349"/>
              </a:buClr>
              <a:buSzPct val="100000"/>
              <a:buNone/>
            </a:pPr>
            <a:r>
              <a:rPr lang="en" sz="2000" dirty="0">
                <a:solidFill>
                  <a:schemeClr val="tx2"/>
                </a:solidFill>
                <a:ea typeface="Economica"/>
                <a:cs typeface="Economica"/>
                <a:sym typeface="Economica"/>
              </a:rPr>
              <a:t>We design pilot lessons and writing assignments to support students’ investigations of how code-meshing occurs within and beyond the writing classroom</a:t>
            </a:r>
            <a:r>
              <a:rPr lang="en" sz="2000" dirty="0" smtClean="0">
                <a:solidFill>
                  <a:schemeClr val="tx2"/>
                </a:solidFill>
                <a:ea typeface="Economica"/>
                <a:cs typeface="Economica"/>
                <a:sym typeface="Economica"/>
              </a:rPr>
              <a:t>:</a:t>
            </a:r>
          </a:p>
          <a:p>
            <a:pPr marL="76200" lvl="0" indent="0">
              <a:buClr>
                <a:srgbClr val="D16349"/>
              </a:buClr>
              <a:buSzPct val="100000"/>
              <a:buNone/>
            </a:pPr>
            <a:endParaRPr lang="en" sz="800" dirty="0">
              <a:solidFill>
                <a:schemeClr val="tx2"/>
              </a:solidFill>
              <a:ea typeface="Economica"/>
              <a:cs typeface="Economica"/>
              <a:sym typeface="Economica"/>
            </a:endParaRPr>
          </a:p>
          <a:p>
            <a:pPr marL="419100" lvl="0" indent="-342900">
              <a:buClr>
                <a:srgbClr val="D16349"/>
              </a:buClr>
              <a:buSzPct val="100000"/>
            </a:pPr>
            <a:r>
              <a:rPr lang="en" sz="2300" b="1" dirty="0" smtClean="0">
                <a:ea typeface="Economica"/>
                <a:cs typeface="Economica"/>
                <a:sym typeface="Economica"/>
              </a:rPr>
              <a:t>Code-meshing </a:t>
            </a:r>
            <a:r>
              <a:rPr lang="en" sz="2300" b="1" dirty="0">
                <a:ea typeface="Economica"/>
                <a:cs typeface="Economica"/>
                <a:sym typeface="Economica"/>
              </a:rPr>
              <a:t>as something that arises organically in the classroom:</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courses centered on </a:t>
            </a:r>
            <a:r>
              <a:rPr lang="en" dirty="0" smtClean="0">
                <a:solidFill>
                  <a:schemeClr val="tx2"/>
                </a:solidFill>
                <a:ea typeface="Economica"/>
                <a:cs typeface="Economica"/>
                <a:sym typeface="Economica"/>
              </a:rPr>
              <a:t>culture</a:t>
            </a:r>
          </a:p>
          <a:p>
            <a:pPr marL="1346200" lvl="2" indent="-342900">
              <a:buClr>
                <a:srgbClr val="8CADAE"/>
              </a:buClr>
              <a:buSzPct val="100000"/>
              <a:buFont typeface="Arial" panose="020B0604020202020204" pitchFamily="34" charset="0"/>
              <a:buChar char="•"/>
            </a:pPr>
            <a:r>
              <a:rPr lang="en" dirty="0" smtClean="0">
                <a:solidFill>
                  <a:schemeClr val="tx2"/>
                </a:solidFill>
                <a:ea typeface="Economica"/>
                <a:cs typeface="Economica"/>
                <a:sym typeface="Economica"/>
              </a:rPr>
              <a:t>courses </a:t>
            </a:r>
            <a:r>
              <a:rPr lang="en" dirty="0">
                <a:solidFill>
                  <a:schemeClr val="tx2"/>
                </a:solidFill>
                <a:ea typeface="Economica"/>
                <a:cs typeface="Economica"/>
                <a:sym typeface="Economica"/>
              </a:rPr>
              <a:t>centered on </a:t>
            </a:r>
            <a:r>
              <a:rPr lang="en" dirty="0" smtClean="0">
                <a:solidFill>
                  <a:schemeClr val="tx2"/>
                </a:solidFill>
                <a:ea typeface="Economica"/>
                <a:cs typeface="Economica"/>
                <a:sym typeface="Economica"/>
              </a:rPr>
              <a:t>language</a:t>
            </a:r>
            <a:endParaRPr lang="en" sz="2400" dirty="0">
              <a:solidFill>
                <a:prstClr val="white"/>
              </a:solidFill>
              <a:ea typeface="Economica"/>
              <a:cs typeface="Economica"/>
              <a:sym typeface="Economica"/>
            </a:endParaRPr>
          </a:p>
          <a:p>
            <a:pPr marL="624840" lvl="2" indent="0">
              <a:buClr>
                <a:srgbClr val="D16349"/>
              </a:buClr>
              <a:buNone/>
            </a:pPr>
            <a:endParaRPr lang="en" sz="1200" dirty="0">
              <a:solidFill>
                <a:prstClr val="white"/>
              </a:solidFill>
              <a:ea typeface="Economica"/>
              <a:cs typeface="Economica"/>
              <a:sym typeface="Economica"/>
            </a:endParaRPr>
          </a:p>
          <a:p>
            <a:pPr marL="419100" lvl="0" indent="-342900">
              <a:buClr>
                <a:srgbClr val="72A376"/>
              </a:buClr>
              <a:buSzPct val="100000"/>
            </a:pPr>
            <a:r>
              <a:rPr lang="en" sz="2300" b="1" dirty="0" smtClean="0">
                <a:ea typeface="Economica"/>
                <a:cs typeface="Economica"/>
                <a:sym typeface="Economica"/>
              </a:rPr>
              <a:t>Academic code-meshing as </a:t>
            </a:r>
            <a:r>
              <a:rPr lang="en" sz="2300" b="1" dirty="0">
                <a:ea typeface="Economica"/>
                <a:cs typeface="Economica"/>
                <a:sym typeface="Economica"/>
              </a:rPr>
              <a:t>a unit</a:t>
            </a: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an integral part of the </a:t>
            </a:r>
            <a:r>
              <a:rPr lang="en" dirty="0" smtClean="0">
                <a:solidFill>
                  <a:schemeClr val="tx2"/>
                </a:solidFill>
                <a:ea typeface="Economica"/>
                <a:cs typeface="Economica"/>
                <a:sym typeface="Economica"/>
              </a:rPr>
              <a:t>final research project</a:t>
            </a:r>
            <a:endParaRPr lang="en" dirty="0">
              <a:solidFill>
                <a:schemeClr val="tx2"/>
              </a:solidFill>
              <a:ea typeface="Economica"/>
              <a:cs typeface="Economica"/>
              <a:sym typeface="Economica"/>
            </a:endParaRPr>
          </a:p>
          <a:p>
            <a:pPr marL="1346200" lvl="2" indent="-342900">
              <a:buClr>
                <a:srgbClr val="8CADAE"/>
              </a:buClr>
              <a:buSzPct val="100000"/>
              <a:buFont typeface="Arial" panose="020B0604020202020204" pitchFamily="34" charset="0"/>
              <a:buChar char="•"/>
            </a:pPr>
            <a:r>
              <a:rPr lang="en" dirty="0">
                <a:solidFill>
                  <a:schemeClr val="tx2"/>
                </a:solidFill>
                <a:ea typeface="Economica"/>
                <a:cs typeface="Economica"/>
                <a:sym typeface="Economica"/>
              </a:rPr>
              <a:t>applicable to a wide range of theme-based writing courses</a:t>
            </a:r>
          </a:p>
          <a:p>
            <a:pPr lvl="0" rtl="0">
              <a:spcBef>
                <a:spcPts val="0"/>
              </a:spcBef>
              <a:buNone/>
            </a:pPr>
            <a:endParaRPr dirty="0"/>
          </a:p>
          <a:p>
            <a:pPr lvl="0" rtl="0">
              <a:spcBef>
                <a:spcPts val="0"/>
              </a:spcBef>
              <a:buNone/>
            </a:pPr>
            <a:endParaRPr dirty="0"/>
          </a:p>
        </p:txBody>
      </p:sp>
    </p:spTree>
    <p:extLst>
      <p:ext uri="{BB962C8B-B14F-4D97-AF65-F5344CB8AC3E}">
        <p14:creationId xmlns:p14="http://schemas.microsoft.com/office/powerpoint/2010/main" val="3798688923"/>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2737" y="209550"/>
            <a:ext cx="8520599" cy="831299"/>
          </a:xfrm>
          <a:prstGeom prst="rect">
            <a:avLst/>
          </a:prstGeom>
        </p:spPr>
        <p:txBody>
          <a:bodyPr lIns="91425" tIns="91425" rIns="91425" bIns="91425" anchor="b" anchorCtr="0">
            <a:noAutofit/>
          </a:bodyPr>
          <a:lstStyle/>
          <a:p>
            <a:pPr lvl="0"/>
            <a:r>
              <a:rPr lang="en" sz="2400" dirty="0" smtClean="0">
                <a:solidFill>
                  <a:schemeClr val="tx2"/>
                </a:solidFill>
              </a:rPr>
              <a:t>Suzanne: </a:t>
            </a:r>
            <a:r>
              <a:rPr lang="en-US" sz="2500" b="1" dirty="0">
                <a:solidFill>
                  <a:schemeClr val="accent2">
                    <a:lumMod val="75000"/>
                  </a:schemeClr>
                </a:solidFill>
              </a:rPr>
              <a:t>Considering Audience and Teaching Culture through Informal, Code-meshing Opportunities</a:t>
            </a:r>
            <a:endParaRPr lang="en" sz="2500" b="1" dirty="0">
              <a:solidFill>
                <a:schemeClr val="accent2">
                  <a:lumMod val="75000"/>
                </a:schemeClr>
              </a:solidFill>
            </a:endParaRPr>
          </a:p>
        </p:txBody>
      </p:sp>
      <p:sp>
        <p:nvSpPr>
          <p:cNvPr id="105" name="Shape 105"/>
          <p:cNvSpPr txBox="1">
            <a:spLocks noGrp="1"/>
          </p:cNvSpPr>
          <p:nvPr>
            <p:ph type="body" idx="1"/>
          </p:nvPr>
        </p:nvSpPr>
        <p:spPr>
          <a:xfrm>
            <a:off x="302737" y="1276350"/>
            <a:ext cx="8520599" cy="3440708"/>
          </a:xfrm>
          <a:prstGeom prst="rect">
            <a:avLst/>
          </a:prstGeom>
        </p:spPr>
        <p:txBody>
          <a:bodyPr lIns="91425" tIns="91425" rIns="91425" bIns="91425" anchor="t" anchorCtr="0">
            <a:noAutofit/>
          </a:bodyPr>
          <a:lstStyle/>
          <a:p>
            <a:pPr marL="101598" indent="0">
              <a:buSzPct val="100000"/>
              <a:buNone/>
            </a:pPr>
            <a:r>
              <a:rPr lang="en" sz="3500" b="1" dirty="0">
                <a:solidFill>
                  <a:schemeClr val="tx2"/>
                </a:solidFill>
                <a:ea typeface="Economica"/>
                <a:cs typeface="Economica"/>
                <a:sym typeface="Economica"/>
              </a:rPr>
              <a:t>Student assumptions</a:t>
            </a:r>
          </a:p>
          <a:p>
            <a:pPr marL="101598" indent="0">
              <a:buSzPct val="100000"/>
              <a:buNone/>
            </a:pPr>
            <a:endParaRPr lang="en" sz="1200" b="1" dirty="0">
              <a:solidFill>
                <a:schemeClr val="tx2"/>
              </a:solidFill>
              <a:ea typeface="Economica"/>
              <a:cs typeface="Economica"/>
              <a:sym typeface="Economica"/>
            </a:endParaRPr>
          </a:p>
          <a:p>
            <a:pPr marL="901698" lvl="1" indent="-342900">
              <a:buSzPct val="100000"/>
            </a:pPr>
            <a:r>
              <a:rPr lang="en" sz="3200" b="1" dirty="0">
                <a:solidFill>
                  <a:schemeClr val="tx2"/>
                </a:solidFill>
                <a:ea typeface="Economica"/>
                <a:cs typeface="Economica"/>
                <a:sym typeface="Economica"/>
              </a:rPr>
              <a:t>Value – ‘good’ </a:t>
            </a:r>
            <a:r>
              <a:rPr lang="en-US" sz="3200" b="1" dirty="0" smtClean="0">
                <a:solidFill>
                  <a:schemeClr val="tx2"/>
                </a:solidFill>
                <a:ea typeface="Economica"/>
                <a:cs typeface="Economica"/>
                <a:sym typeface="Economica"/>
              </a:rPr>
              <a:t>versus</a:t>
            </a:r>
            <a:r>
              <a:rPr lang="en" sz="3200" b="1" dirty="0" smtClean="0">
                <a:solidFill>
                  <a:schemeClr val="tx2"/>
                </a:solidFill>
                <a:ea typeface="Economica"/>
                <a:cs typeface="Economica"/>
                <a:sym typeface="Economica"/>
              </a:rPr>
              <a:t> </a:t>
            </a:r>
            <a:r>
              <a:rPr lang="en" sz="3200" b="1" dirty="0">
                <a:solidFill>
                  <a:schemeClr val="tx2"/>
                </a:solidFill>
                <a:ea typeface="Economica"/>
                <a:cs typeface="Economica"/>
                <a:sym typeface="Economica"/>
              </a:rPr>
              <a:t>‘bad’ writing</a:t>
            </a:r>
          </a:p>
          <a:p>
            <a:pPr marL="901698" lvl="1" indent="-342900">
              <a:buSzPct val="100000"/>
            </a:pPr>
            <a:endParaRPr lang="en" sz="1200" b="1" dirty="0">
              <a:solidFill>
                <a:schemeClr val="tx2"/>
              </a:solidFill>
              <a:ea typeface="Economica"/>
              <a:cs typeface="Economica"/>
              <a:sym typeface="Economica"/>
            </a:endParaRPr>
          </a:p>
          <a:p>
            <a:pPr marL="901698" lvl="1" indent="-342900">
              <a:buSzPct val="100000"/>
            </a:pPr>
            <a:r>
              <a:rPr lang="en" sz="3200" b="1" dirty="0">
                <a:solidFill>
                  <a:schemeClr val="tx2"/>
                </a:solidFill>
                <a:ea typeface="Economica"/>
                <a:cs typeface="Economica"/>
                <a:sym typeface="Economica"/>
              </a:rPr>
              <a:t>Approach – transferable writing skills</a:t>
            </a:r>
            <a:endParaRPr lang="en-US" sz="3200" b="1" dirty="0">
              <a:solidFill>
                <a:schemeClr val="tx2"/>
              </a:solidFill>
              <a:ea typeface="Economica"/>
              <a:cs typeface="Economica"/>
              <a:sym typeface="Economica"/>
            </a:endParaRPr>
          </a:p>
          <a:p>
            <a:pPr marL="901698" lvl="1" indent="-342900">
              <a:buSzPct val="100000"/>
            </a:pPr>
            <a:endParaRPr lang="en" sz="1200" b="1" dirty="0">
              <a:solidFill>
                <a:schemeClr val="tx2"/>
              </a:solidFill>
              <a:ea typeface="Economica"/>
              <a:cs typeface="Economica"/>
              <a:sym typeface="Economica"/>
            </a:endParaRPr>
          </a:p>
          <a:p>
            <a:pPr marL="901698" lvl="1" indent="-342900">
              <a:buSzPct val="100000"/>
            </a:pPr>
            <a:r>
              <a:rPr lang="en" sz="3200" b="1" dirty="0">
                <a:solidFill>
                  <a:schemeClr val="tx2"/>
                </a:solidFill>
                <a:ea typeface="Economica"/>
                <a:cs typeface="Economica"/>
                <a:sym typeface="Economica"/>
              </a:rPr>
              <a:t>Purpose – the audience’s needs</a:t>
            </a:r>
          </a:p>
          <a:p>
            <a:pPr marL="1028700" lvl="1" indent="-342900">
              <a:buFont typeface="Arial" panose="020B0604020202020204" pitchFamily="34" charset="0"/>
              <a:buChar char="•"/>
            </a:pPr>
            <a:endParaRPr lang="en" sz="1200" dirty="0">
              <a:ea typeface="Economica"/>
              <a:cs typeface="Economica"/>
              <a:sym typeface="Economica"/>
            </a:endParaRPr>
          </a:p>
          <a:p>
            <a:pPr marL="914400" lvl="1" indent="-228600" rtl="0">
              <a:spcBef>
                <a:spcPts val="0"/>
              </a:spcBef>
              <a:buFont typeface="Economica"/>
            </a:pPr>
            <a:endParaRPr lang="en" dirty="0">
              <a:latin typeface="Economica"/>
              <a:ea typeface="Economica"/>
              <a:cs typeface="Economica"/>
              <a:sym typeface="Economica"/>
            </a:endParaRPr>
          </a:p>
          <a:p>
            <a:pPr marL="457200" lvl="0" indent="0" rtl="0">
              <a:spcBef>
                <a:spcPts val="0"/>
              </a:spcBef>
              <a:buNone/>
            </a:pPr>
            <a:endParaRPr dirty="0"/>
          </a:p>
          <a:p>
            <a:pPr marL="0" lvl="0" indent="0">
              <a:spcBef>
                <a:spcPts val="0"/>
              </a:spcBef>
              <a:buNone/>
            </a:pPr>
            <a:endParaRPr dirty="0"/>
          </a:p>
        </p:txBody>
      </p:sp>
    </p:spTree>
    <p:extLst>
      <p:ext uri="{BB962C8B-B14F-4D97-AF65-F5344CB8AC3E}">
        <p14:creationId xmlns:p14="http://schemas.microsoft.com/office/powerpoint/2010/main" val="3724308856"/>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smtClean="0">
                <a:solidFill>
                  <a:schemeClr val="tx2"/>
                </a:solidFill>
              </a:rPr>
              <a:t>Overview</a:t>
            </a:r>
            <a:endParaRPr lang="en" b="1" dirty="0">
              <a:solidFill>
                <a:schemeClr val="tx2"/>
              </a:solidFill>
            </a:endParaRPr>
          </a:p>
        </p:txBody>
      </p:sp>
      <p:sp>
        <p:nvSpPr>
          <p:cNvPr id="69" name="Shape 69"/>
          <p:cNvSpPr txBox="1">
            <a:spLocks noGrp="1"/>
          </p:cNvSpPr>
          <p:nvPr>
            <p:ph type="body" idx="1"/>
          </p:nvPr>
        </p:nvSpPr>
        <p:spPr>
          <a:xfrm>
            <a:off x="228600" y="1352550"/>
            <a:ext cx="8686800" cy="3429000"/>
          </a:xfrm>
          <a:prstGeom prst="rect">
            <a:avLst/>
          </a:prstGeom>
        </p:spPr>
        <p:txBody>
          <a:bodyPr lIns="91425" tIns="91425" rIns="91425" bIns="91425" anchor="t" anchorCtr="0">
            <a:noAutofit/>
          </a:bodyPr>
          <a:lstStyle/>
          <a:p>
            <a:pPr marL="419100" indent="-342900">
              <a:buSzPct val="100000"/>
            </a:pPr>
            <a:r>
              <a:rPr lang="en" sz="2400" b="1" dirty="0" smtClean="0">
                <a:solidFill>
                  <a:schemeClr val="tx2"/>
                </a:solidFill>
                <a:ea typeface="Economica"/>
                <a:cs typeface="Economica"/>
                <a:sym typeface="Economica"/>
              </a:rPr>
              <a:t>What is code-meshing? </a:t>
            </a:r>
          </a:p>
          <a:p>
            <a:pPr marL="419100" indent="-342900">
              <a:buSzPct val="100000"/>
            </a:pPr>
            <a:r>
              <a:rPr lang="en" sz="2400" b="1" dirty="0" smtClean="0">
                <a:ea typeface="Economica"/>
                <a:cs typeface="Economica"/>
                <a:sym typeface="Economica"/>
              </a:rPr>
              <a:t>Why teach code-meshing </a:t>
            </a:r>
            <a:r>
              <a:rPr lang="en-US" sz="2400" b="1" dirty="0" smtClean="0">
                <a:ea typeface="Economica"/>
                <a:cs typeface="Economica"/>
                <a:sym typeface="Economica"/>
              </a:rPr>
              <a:t>in first-year writing courses? </a:t>
            </a:r>
          </a:p>
          <a:p>
            <a:pPr marL="419100" indent="-342900">
              <a:buSzPct val="100000"/>
            </a:pPr>
            <a:endParaRPr lang="en-US" sz="2400" b="1" i="1" dirty="0">
              <a:solidFill>
                <a:srgbClr val="646B86"/>
              </a:solidFill>
              <a:sym typeface="Economica"/>
            </a:endParaRPr>
          </a:p>
          <a:p>
            <a:pPr marL="419100" indent="-342900">
              <a:buClr>
                <a:srgbClr val="D16349"/>
              </a:buClr>
              <a:buSzPct val="100000"/>
            </a:pPr>
            <a:r>
              <a:rPr lang="en-US" sz="2400" b="1" dirty="0" smtClean="0">
                <a:ea typeface="Economica"/>
                <a:cs typeface="Economica"/>
                <a:sym typeface="Economica"/>
              </a:rPr>
              <a:t>How to incorporate code-meshing in our classrooms?</a:t>
            </a:r>
          </a:p>
          <a:p>
            <a:pPr marL="767080" lvl="1" indent="-342900">
              <a:buSzPct val="100000"/>
            </a:pPr>
            <a:r>
              <a:rPr lang="en-US" sz="1800" dirty="0">
                <a:ea typeface="Economica"/>
                <a:cs typeface="Economica"/>
                <a:sym typeface="Economica"/>
              </a:rPr>
              <a:t>S</a:t>
            </a:r>
            <a:r>
              <a:rPr lang="en-US" sz="1800" dirty="0" smtClean="0">
                <a:ea typeface="Economica"/>
                <a:cs typeface="Economica"/>
                <a:sym typeface="Economica"/>
              </a:rPr>
              <a:t>tructured class discussions</a:t>
            </a:r>
          </a:p>
          <a:p>
            <a:pPr marL="767080" lvl="1" indent="-342900">
              <a:buSzPct val="100000"/>
            </a:pPr>
            <a:r>
              <a:rPr lang="en-US" sz="1800" dirty="0" smtClean="0">
                <a:ea typeface="Economica"/>
                <a:cs typeface="Economica"/>
                <a:sym typeface="Economica"/>
              </a:rPr>
              <a:t>Formal/informal assignments around code-meshing</a:t>
            </a:r>
          </a:p>
          <a:p>
            <a:pPr marL="767080" lvl="1" indent="-342900">
              <a:buSzPct val="100000"/>
            </a:pPr>
            <a:r>
              <a:rPr lang="en-US" sz="1800" dirty="0" smtClean="0">
                <a:sym typeface="Economica"/>
              </a:rPr>
              <a:t>Tutoring strategies</a:t>
            </a:r>
            <a:endParaRPr sz="1800" dirty="0"/>
          </a:p>
        </p:txBody>
      </p:sp>
    </p:spTree>
    <p:extLst>
      <p:ext uri="{BB962C8B-B14F-4D97-AF65-F5344CB8AC3E}">
        <p14:creationId xmlns:p14="http://schemas.microsoft.com/office/powerpoint/2010/main" val="4176394940"/>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2737" y="209550"/>
            <a:ext cx="8520599" cy="831299"/>
          </a:xfrm>
          <a:prstGeom prst="rect">
            <a:avLst/>
          </a:prstGeom>
        </p:spPr>
        <p:txBody>
          <a:bodyPr lIns="91425" tIns="91425" rIns="91425" bIns="91425" anchor="b" anchorCtr="0">
            <a:noAutofit/>
          </a:bodyPr>
          <a:lstStyle/>
          <a:p>
            <a:pPr lvl="0"/>
            <a:r>
              <a:rPr lang="en" sz="2400" dirty="0" smtClean="0">
                <a:solidFill>
                  <a:schemeClr val="tx2"/>
                </a:solidFill>
              </a:rPr>
              <a:t>Suzanne: </a:t>
            </a:r>
            <a:r>
              <a:rPr lang="en-US" sz="2500" b="1" dirty="0">
                <a:solidFill>
                  <a:schemeClr val="accent2">
                    <a:lumMod val="75000"/>
                  </a:schemeClr>
                </a:solidFill>
              </a:rPr>
              <a:t>Considering Audience and Teaching Culture through Informal, Code-meshing Opportunities</a:t>
            </a:r>
            <a:endParaRPr lang="en" sz="2500" b="1" dirty="0">
              <a:solidFill>
                <a:schemeClr val="accent2">
                  <a:lumMod val="75000"/>
                </a:schemeClr>
              </a:solidFill>
            </a:endParaRPr>
          </a:p>
        </p:txBody>
      </p:sp>
      <p:sp>
        <p:nvSpPr>
          <p:cNvPr id="105" name="Shape 105"/>
          <p:cNvSpPr txBox="1">
            <a:spLocks noGrp="1"/>
          </p:cNvSpPr>
          <p:nvPr>
            <p:ph type="body" idx="1"/>
          </p:nvPr>
        </p:nvSpPr>
        <p:spPr>
          <a:xfrm>
            <a:off x="381001" y="1021443"/>
            <a:ext cx="8458200" cy="4122057"/>
          </a:xfrm>
          <a:prstGeom prst="rect">
            <a:avLst/>
          </a:prstGeom>
        </p:spPr>
        <p:txBody>
          <a:bodyPr lIns="91425" tIns="91425" rIns="91425" bIns="91425" anchor="t" anchorCtr="0">
            <a:noAutofit/>
          </a:bodyPr>
          <a:lstStyle/>
          <a:p>
            <a:pPr marL="101598" indent="0">
              <a:buSzPct val="100000"/>
              <a:buNone/>
            </a:pPr>
            <a:r>
              <a:rPr lang="en" b="1" dirty="0">
                <a:solidFill>
                  <a:schemeClr val="accent2">
                    <a:lumMod val="75000"/>
                  </a:schemeClr>
                </a:solidFill>
                <a:ea typeface="Economica"/>
                <a:cs typeface="Economica"/>
                <a:sym typeface="Economica"/>
              </a:rPr>
              <a:t>A </a:t>
            </a:r>
            <a:r>
              <a:rPr lang="en-US" b="1" dirty="0">
                <a:solidFill>
                  <a:schemeClr val="accent2">
                    <a:lumMod val="75000"/>
                  </a:schemeClr>
                </a:solidFill>
                <a:ea typeface="Economica"/>
                <a:cs typeface="Economica"/>
                <a:sym typeface="Economica"/>
              </a:rPr>
              <a:t>s</a:t>
            </a:r>
            <a:r>
              <a:rPr lang="en" b="1" dirty="0">
                <a:solidFill>
                  <a:schemeClr val="accent2">
                    <a:lumMod val="75000"/>
                  </a:schemeClr>
                </a:solidFill>
                <a:ea typeface="Economica"/>
                <a:cs typeface="Economica"/>
                <a:sym typeface="Economica"/>
              </a:rPr>
              <a:t>caffolded </a:t>
            </a:r>
            <a:r>
              <a:rPr lang="en-US" b="1" dirty="0">
                <a:solidFill>
                  <a:schemeClr val="accent2">
                    <a:lumMod val="75000"/>
                  </a:schemeClr>
                </a:solidFill>
                <a:ea typeface="Economica"/>
                <a:cs typeface="Economica"/>
                <a:sym typeface="Economica"/>
              </a:rPr>
              <a:t>a</a:t>
            </a:r>
            <a:r>
              <a:rPr lang="en" b="1" dirty="0">
                <a:solidFill>
                  <a:schemeClr val="accent2">
                    <a:lumMod val="75000"/>
                  </a:schemeClr>
                </a:solidFill>
                <a:ea typeface="Economica"/>
                <a:cs typeface="Economica"/>
                <a:sym typeface="Economica"/>
              </a:rPr>
              <a:t>pproach </a:t>
            </a:r>
          </a:p>
          <a:p>
            <a:pPr marL="101598" lvl="0" indent="0" algn="ctr">
              <a:buClr>
                <a:srgbClr val="72A376"/>
              </a:buClr>
              <a:buSzPct val="100000"/>
              <a:buNone/>
            </a:pPr>
            <a:endParaRPr lang="en" sz="3150" b="1" dirty="0" smtClean="0">
              <a:solidFill>
                <a:srgbClr val="EAEBDE"/>
              </a:solidFill>
              <a:ea typeface="Economica"/>
              <a:cs typeface="Economica"/>
              <a:sym typeface="Economica"/>
            </a:endParaRPr>
          </a:p>
          <a:p>
            <a:pPr marL="609585" indent="-507987" algn="ctr">
              <a:buSzPct val="100000"/>
              <a:buFont typeface="Economica"/>
            </a:pPr>
            <a:endParaRPr lang="en" sz="3150" b="1" dirty="0" smtClean="0">
              <a:solidFill>
                <a:schemeClr val="tx2"/>
              </a:solidFill>
              <a:ea typeface="Economica"/>
              <a:cs typeface="Economica"/>
              <a:sym typeface="Economica"/>
            </a:endParaRPr>
          </a:p>
          <a:p>
            <a:pPr marL="101598" indent="0" algn="ctr">
              <a:buSzPct val="100000"/>
              <a:buNone/>
            </a:pPr>
            <a:endParaRPr lang="en-US" sz="3150" b="1" dirty="0" smtClean="0">
              <a:solidFill>
                <a:schemeClr val="tx2"/>
              </a:solidFill>
              <a:ea typeface="Economica"/>
              <a:cs typeface="Economica"/>
              <a:sym typeface="Economica"/>
            </a:endParaRPr>
          </a:p>
          <a:p>
            <a:pPr marL="101598" indent="0" algn="ctr">
              <a:buSzPct val="100000"/>
              <a:buNone/>
            </a:pPr>
            <a:endParaRPr lang="en" sz="3150" b="1" dirty="0" smtClean="0">
              <a:solidFill>
                <a:schemeClr val="tx2"/>
              </a:solidFill>
              <a:ea typeface="Economica"/>
              <a:cs typeface="Economica"/>
              <a:sym typeface="Economica"/>
            </a:endParaRPr>
          </a:p>
          <a:p>
            <a:pPr marL="101598" indent="0" algn="ctr">
              <a:buSzPct val="100000"/>
              <a:buNone/>
            </a:pPr>
            <a:endParaRPr lang="en" sz="3150" b="1" dirty="0" smtClean="0">
              <a:solidFill>
                <a:schemeClr val="tx2"/>
              </a:solidFill>
              <a:ea typeface="Economica"/>
              <a:cs typeface="Economica"/>
              <a:sym typeface="Economica"/>
            </a:endParaRPr>
          </a:p>
          <a:p>
            <a:pPr marL="101598" indent="0" algn="ctr">
              <a:buSzPct val="100000"/>
              <a:buNone/>
            </a:pPr>
            <a:endParaRPr lang="en" sz="3150" b="1" dirty="0">
              <a:solidFill>
                <a:schemeClr val="tx2"/>
              </a:solidFill>
              <a:ea typeface="Economica"/>
              <a:cs typeface="Economica"/>
              <a:sym typeface="Economica"/>
            </a:endParaRPr>
          </a:p>
          <a:p>
            <a:pPr marL="101598" lvl="0" indent="0" algn="ctr">
              <a:buClr>
                <a:srgbClr val="72A376"/>
              </a:buClr>
              <a:buSzPct val="100000"/>
              <a:buNone/>
            </a:pPr>
            <a:r>
              <a:rPr lang="en" sz="3150" b="1" dirty="0">
                <a:solidFill>
                  <a:srgbClr val="EAEBDE"/>
                </a:solidFill>
                <a:ea typeface="Economica"/>
                <a:cs typeface="Economica"/>
                <a:sym typeface="Economica"/>
              </a:rPr>
              <a:t>Considering </a:t>
            </a:r>
            <a:r>
              <a:rPr lang="en-US" sz="3150" b="1" dirty="0">
                <a:solidFill>
                  <a:srgbClr val="EAEBDE"/>
                </a:solidFill>
                <a:ea typeface="Economica"/>
                <a:cs typeface="Economica"/>
                <a:sym typeface="Economica"/>
              </a:rPr>
              <a:t>a</a:t>
            </a:r>
            <a:r>
              <a:rPr lang="en" sz="3150" b="1" dirty="0">
                <a:solidFill>
                  <a:srgbClr val="EAEBDE"/>
                </a:solidFill>
                <a:ea typeface="Economica"/>
                <a:cs typeface="Economica"/>
                <a:sym typeface="Economica"/>
              </a:rPr>
              <a:t>udience</a:t>
            </a:r>
          </a:p>
          <a:p>
            <a:pPr marL="1028700" lvl="1" indent="-342900">
              <a:buFont typeface="Arial" panose="020B0604020202020204" pitchFamily="34" charset="0"/>
              <a:buChar char="•"/>
            </a:pPr>
            <a:endParaRPr lang="en" sz="3200" dirty="0" smtClean="0">
              <a:ea typeface="Economica"/>
              <a:cs typeface="Economica"/>
              <a:sym typeface="Economica"/>
            </a:endParaRPr>
          </a:p>
          <a:p>
            <a:pPr marL="914400" lvl="1" indent="-228600" rtl="0">
              <a:spcBef>
                <a:spcPts val="0"/>
              </a:spcBef>
              <a:buFont typeface="Economica"/>
            </a:pPr>
            <a:endParaRPr lang="en" dirty="0">
              <a:latin typeface="Economica"/>
              <a:ea typeface="Economica"/>
              <a:cs typeface="Economica"/>
              <a:sym typeface="Economica"/>
            </a:endParaRPr>
          </a:p>
          <a:p>
            <a:pPr marL="457200" lvl="0" indent="0" rtl="0">
              <a:spcBef>
                <a:spcPts val="0"/>
              </a:spcBef>
              <a:buNone/>
            </a:pPr>
            <a:endParaRPr dirty="0"/>
          </a:p>
          <a:p>
            <a:pPr marL="0" lvl="0" indent="0">
              <a:spcBef>
                <a:spcPts val="0"/>
              </a:spcBef>
              <a:buNone/>
            </a:pPr>
            <a:endParaRPr dirty="0"/>
          </a:p>
        </p:txBody>
      </p:sp>
      <p:sp>
        <p:nvSpPr>
          <p:cNvPr id="7" name="Arrow: Down 4"/>
          <p:cNvSpPr/>
          <p:nvPr/>
        </p:nvSpPr>
        <p:spPr>
          <a:xfrm rot="10800000">
            <a:off x="4211282" y="4019545"/>
            <a:ext cx="569976" cy="533397"/>
          </a:xfrm>
          <a:prstGeom prst="downArrow">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a:solidFill>
                <a:prstClr val="white"/>
              </a:solidFill>
              <a:latin typeface="Calibri" panose="020F0502020204030204"/>
            </a:endParaRPr>
          </a:p>
        </p:txBody>
      </p:sp>
    </p:spTree>
    <p:extLst>
      <p:ext uri="{BB962C8B-B14F-4D97-AF65-F5344CB8AC3E}">
        <p14:creationId xmlns:p14="http://schemas.microsoft.com/office/powerpoint/2010/main" val="3910520578"/>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2737" y="209550"/>
            <a:ext cx="8520599" cy="831299"/>
          </a:xfrm>
          <a:prstGeom prst="rect">
            <a:avLst/>
          </a:prstGeom>
        </p:spPr>
        <p:txBody>
          <a:bodyPr lIns="91425" tIns="91425" rIns="91425" bIns="91425" anchor="b" anchorCtr="0">
            <a:noAutofit/>
          </a:bodyPr>
          <a:lstStyle/>
          <a:p>
            <a:pPr lvl="0"/>
            <a:r>
              <a:rPr lang="en" sz="2400" dirty="0" smtClean="0">
                <a:solidFill>
                  <a:schemeClr val="tx2"/>
                </a:solidFill>
              </a:rPr>
              <a:t>Suzanne: </a:t>
            </a:r>
            <a:r>
              <a:rPr lang="en-US" sz="2500" b="1" dirty="0">
                <a:solidFill>
                  <a:schemeClr val="accent2">
                    <a:lumMod val="75000"/>
                  </a:schemeClr>
                </a:solidFill>
              </a:rPr>
              <a:t>Considering Audience and Teaching Culture through Informal, Code-meshing Opportunities</a:t>
            </a:r>
            <a:endParaRPr lang="en" sz="2500" b="1" dirty="0">
              <a:solidFill>
                <a:schemeClr val="accent2">
                  <a:lumMod val="75000"/>
                </a:schemeClr>
              </a:solidFill>
            </a:endParaRPr>
          </a:p>
        </p:txBody>
      </p:sp>
      <p:sp>
        <p:nvSpPr>
          <p:cNvPr id="105" name="Shape 105"/>
          <p:cNvSpPr txBox="1">
            <a:spLocks noGrp="1"/>
          </p:cNvSpPr>
          <p:nvPr>
            <p:ph type="body" idx="1"/>
          </p:nvPr>
        </p:nvSpPr>
        <p:spPr>
          <a:xfrm>
            <a:off x="381001" y="1021443"/>
            <a:ext cx="8458200" cy="4122057"/>
          </a:xfrm>
          <a:prstGeom prst="rect">
            <a:avLst/>
          </a:prstGeom>
        </p:spPr>
        <p:txBody>
          <a:bodyPr lIns="91425" tIns="91425" rIns="91425" bIns="91425" anchor="t" anchorCtr="0">
            <a:noAutofit/>
          </a:bodyPr>
          <a:lstStyle/>
          <a:p>
            <a:pPr marL="101598" indent="0">
              <a:buSzPct val="100000"/>
              <a:buNone/>
            </a:pPr>
            <a:r>
              <a:rPr lang="en" b="1" dirty="0">
                <a:solidFill>
                  <a:schemeClr val="accent2">
                    <a:lumMod val="75000"/>
                  </a:schemeClr>
                </a:solidFill>
                <a:ea typeface="Economica"/>
                <a:cs typeface="Economica"/>
                <a:sym typeface="Economica"/>
              </a:rPr>
              <a:t>A </a:t>
            </a:r>
            <a:r>
              <a:rPr lang="en-US" b="1" dirty="0">
                <a:solidFill>
                  <a:schemeClr val="accent2">
                    <a:lumMod val="75000"/>
                  </a:schemeClr>
                </a:solidFill>
                <a:ea typeface="Economica"/>
                <a:cs typeface="Economica"/>
                <a:sym typeface="Economica"/>
              </a:rPr>
              <a:t>s</a:t>
            </a:r>
            <a:r>
              <a:rPr lang="en" b="1" dirty="0">
                <a:solidFill>
                  <a:schemeClr val="accent2">
                    <a:lumMod val="75000"/>
                  </a:schemeClr>
                </a:solidFill>
                <a:ea typeface="Economica"/>
                <a:cs typeface="Economica"/>
                <a:sym typeface="Economica"/>
              </a:rPr>
              <a:t>caffolded </a:t>
            </a:r>
            <a:r>
              <a:rPr lang="en-US" b="1" dirty="0">
                <a:solidFill>
                  <a:schemeClr val="accent2">
                    <a:lumMod val="75000"/>
                  </a:schemeClr>
                </a:solidFill>
                <a:ea typeface="Economica"/>
                <a:cs typeface="Economica"/>
                <a:sym typeface="Economica"/>
              </a:rPr>
              <a:t>a</a:t>
            </a:r>
            <a:r>
              <a:rPr lang="en" b="1" dirty="0">
                <a:solidFill>
                  <a:schemeClr val="accent2">
                    <a:lumMod val="75000"/>
                  </a:schemeClr>
                </a:solidFill>
                <a:ea typeface="Economica"/>
                <a:cs typeface="Economica"/>
                <a:sym typeface="Economica"/>
              </a:rPr>
              <a:t>pproach </a:t>
            </a:r>
          </a:p>
          <a:p>
            <a:pPr marL="101598" lvl="0" indent="0" algn="ctr">
              <a:buClr>
                <a:srgbClr val="72A376"/>
              </a:buClr>
              <a:buSzPct val="100000"/>
              <a:buNone/>
            </a:pPr>
            <a:endParaRPr lang="en" sz="3150" b="1" dirty="0">
              <a:solidFill>
                <a:srgbClr val="EAEBDE"/>
              </a:solidFill>
              <a:ea typeface="Economica"/>
              <a:cs typeface="Economica"/>
              <a:sym typeface="Economica"/>
            </a:endParaRPr>
          </a:p>
          <a:p>
            <a:pPr marL="609585" indent="-507987" algn="ctr">
              <a:buSzPct val="100000"/>
              <a:buFont typeface="Economica"/>
            </a:pPr>
            <a:endParaRPr lang="en" sz="3150" b="1" dirty="0">
              <a:solidFill>
                <a:schemeClr val="tx2"/>
              </a:solidFill>
              <a:ea typeface="Economica"/>
              <a:cs typeface="Economica"/>
              <a:sym typeface="Economica"/>
            </a:endParaRPr>
          </a:p>
          <a:p>
            <a:pPr marL="101598" indent="0" algn="ctr">
              <a:buSzPct val="100000"/>
              <a:buNone/>
            </a:pPr>
            <a:endParaRPr lang="en-US" sz="3150" b="1" dirty="0" smtClean="0">
              <a:solidFill>
                <a:schemeClr val="tx2"/>
              </a:solidFill>
              <a:ea typeface="Economica"/>
              <a:cs typeface="Economica"/>
              <a:sym typeface="Economica"/>
            </a:endParaRPr>
          </a:p>
          <a:p>
            <a:pPr marL="101598" indent="0" algn="ctr">
              <a:buSzPct val="100000"/>
              <a:buNone/>
            </a:pPr>
            <a:endParaRPr lang="en" sz="3150" b="1" dirty="0" smtClean="0">
              <a:solidFill>
                <a:schemeClr val="tx2"/>
              </a:solidFill>
              <a:ea typeface="Economica"/>
              <a:cs typeface="Economica"/>
              <a:sym typeface="Economica"/>
            </a:endParaRPr>
          </a:p>
          <a:p>
            <a:pPr marL="101598" indent="0" algn="ctr">
              <a:buSzPct val="100000"/>
              <a:buNone/>
            </a:pPr>
            <a:r>
              <a:rPr lang="en" sz="3150" b="1" dirty="0" smtClean="0">
                <a:solidFill>
                  <a:schemeClr val="tx2"/>
                </a:solidFill>
                <a:ea typeface="Economica"/>
                <a:cs typeface="Economica"/>
                <a:sym typeface="Economica"/>
              </a:rPr>
              <a:t>Writing for different audiences</a:t>
            </a:r>
          </a:p>
          <a:p>
            <a:pPr marL="101598" indent="0" algn="ctr">
              <a:buSzPct val="100000"/>
              <a:buNone/>
            </a:pPr>
            <a:endParaRPr lang="en" sz="3150" b="1" dirty="0">
              <a:solidFill>
                <a:schemeClr val="tx2"/>
              </a:solidFill>
              <a:ea typeface="Economica"/>
              <a:cs typeface="Economica"/>
              <a:sym typeface="Economica"/>
            </a:endParaRPr>
          </a:p>
          <a:p>
            <a:pPr marL="101598" lvl="0" indent="0" algn="ctr">
              <a:buClr>
                <a:srgbClr val="72A376"/>
              </a:buClr>
              <a:buSzPct val="100000"/>
              <a:buNone/>
            </a:pPr>
            <a:r>
              <a:rPr lang="en" sz="3150" b="1" dirty="0">
                <a:solidFill>
                  <a:srgbClr val="EAEBDE"/>
                </a:solidFill>
                <a:ea typeface="Economica"/>
                <a:cs typeface="Economica"/>
                <a:sym typeface="Economica"/>
              </a:rPr>
              <a:t>Considering </a:t>
            </a:r>
            <a:r>
              <a:rPr lang="en-US" sz="3150" b="1" dirty="0">
                <a:solidFill>
                  <a:srgbClr val="EAEBDE"/>
                </a:solidFill>
                <a:ea typeface="Economica"/>
                <a:cs typeface="Economica"/>
                <a:sym typeface="Economica"/>
              </a:rPr>
              <a:t>a</a:t>
            </a:r>
            <a:r>
              <a:rPr lang="en" sz="3150" b="1" dirty="0">
                <a:solidFill>
                  <a:srgbClr val="EAEBDE"/>
                </a:solidFill>
                <a:ea typeface="Economica"/>
                <a:cs typeface="Economica"/>
                <a:sym typeface="Economica"/>
              </a:rPr>
              <a:t>udience</a:t>
            </a:r>
          </a:p>
          <a:p>
            <a:pPr marL="1028700" lvl="1" indent="-342900">
              <a:buFont typeface="Arial" panose="020B0604020202020204" pitchFamily="34" charset="0"/>
              <a:buChar char="•"/>
            </a:pPr>
            <a:endParaRPr lang="en" sz="3200" dirty="0" smtClean="0">
              <a:ea typeface="Economica"/>
              <a:cs typeface="Economica"/>
              <a:sym typeface="Economica"/>
            </a:endParaRPr>
          </a:p>
          <a:p>
            <a:pPr marL="914400" lvl="1" indent="-228600" rtl="0">
              <a:spcBef>
                <a:spcPts val="0"/>
              </a:spcBef>
              <a:buFont typeface="Economica"/>
            </a:pPr>
            <a:endParaRPr lang="en" dirty="0">
              <a:latin typeface="Economica"/>
              <a:ea typeface="Economica"/>
              <a:cs typeface="Economica"/>
              <a:sym typeface="Economica"/>
            </a:endParaRPr>
          </a:p>
          <a:p>
            <a:pPr marL="457200" lvl="0" indent="0" rtl="0">
              <a:spcBef>
                <a:spcPts val="0"/>
              </a:spcBef>
              <a:buNone/>
            </a:pPr>
            <a:endParaRPr dirty="0"/>
          </a:p>
          <a:p>
            <a:pPr marL="0" lvl="0" indent="0">
              <a:spcBef>
                <a:spcPts val="0"/>
              </a:spcBef>
              <a:buNone/>
            </a:pPr>
            <a:endParaRPr dirty="0"/>
          </a:p>
        </p:txBody>
      </p:sp>
      <p:sp>
        <p:nvSpPr>
          <p:cNvPr id="7" name="Arrow: Down 4"/>
          <p:cNvSpPr/>
          <p:nvPr/>
        </p:nvSpPr>
        <p:spPr>
          <a:xfrm rot="10800000">
            <a:off x="4211282" y="4019545"/>
            <a:ext cx="569976" cy="533397"/>
          </a:xfrm>
          <a:prstGeom prst="downArrow">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a:solidFill>
                <a:prstClr val="white"/>
              </a:solidFill>
              <a:latin typeface="Calibri" panose="020F0502020204030204"/>
            </a:endParaRPr>
          </a:p>
        </p:txBody>
      </p:sp>
      <p:sp>
        <p:nvSpPr>
          <p:cNvPr id="8" name="Arrow: Down 4"/>
          <p:cNvSpPr/>
          <p:nvPr/>
        </p:nvSpPr>
        <p:spPr>
          <a:xfrm rot="10800000">
            <a:off x="4171775" y="3028950"/>
            <a:ext cx="569976" cy="533397"/>
          </a:xfrm>
          <a:prstGeom prst="downArrow">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a:solidFill>
                <a:prstClr val="white"/>
              </a:solidFill>
              <a:latin typeface="Calibri" panose="020F0502020204030204"/>
            </a:endParaRPr>
          </a:p>
        </p:txBody>
      </p:sp>
    </p:spTree>
    <p:extLst>
      <p:ext uri="{BB962C8B-B14F-4D97-AF65-F5344CB8AC3E}">
        <p14:creationId xmlns:p14="http://schemas.microsoft.com/office/powerpoint/2010/main" val="3179349058"/>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2737" y="209550"/>
            <a:ext cx="8520599" cy="831299"/>
          </a:xfrm>
          <a:prstGeom prst="rect">
            <a:avLst/>
          </a:prstGeom>
        </p:spPr>
        <p:txBody>
          <a:bodyPr lIns="91425" tIns="91425" rIns="91425" bIns="91425" anchor="b" anchorCtr="0">
            <a:noAutofit/>
          </a:bodyPr>
          <a:lstStyle/>
          <a:p>
            <a:pPr lvl="0"/>
            <a:r>
              <a:rPr lang="en" sz="2400" dirty="0" smtClean="0">
                <a:solidFill>
                  <a:schemeClr val="tx2"/>
                </a:solidFill>
              </a:rPr>
              <a:t>Suzanne: </a:t>
            </a:r>
            <a:r>
              <a:rPr lang="en-US" sz="2500" b="1" dirty="0">
                <a:solidFill>
                  <a:schemeClr val="accent2">
                    <a:lumMod val="75000"/>
                  </a:schemeClr>
                </a:solidFill>
              </a:rPr>
              <a:t>Considering Audience and Teaching Culture through Informal, Code-meshing Opportunities</a:t>
            </a:r>
            <a:endParaRPr lang="en" sz="2500" b="1" dirty="0">
              <a:solidFill>
                <a:schemeClr val="accent2">
                  <a:lumMod val="75000"/>
                </a:schemeClr>
              </a:solidFill>
            </a:endParaRPr>
          </a:p>
        </p:txBody>
      </p:sp>
      <p:sp>
        <p:nvSpPr>
          <p:cNvPr id="105" name="Shape 105"/>
          <p:cNvSpPr txBox="1">
            <a:spLocks noGrp="1"/>
          </p:cNvSpPr>
          <p:nvPr>
            <p:ph type="body" idx="1"/>
          </p:nvPr>
        </p:nvSpPr>
        <p:spPr>
          <a:xfrm>
            <a:off x="381001" y="1021443"/>
            <a:ext cx="8458200" cy="4122057"/>
          </a:xfrm>
          <a:prstGeom prst="rect">
            <a:avLst/>
          </a:prstGeom>
        </p:spPr>
        <p:txBody>
          <a:bodyPr lIns="91425" tIns="91425" rIns="91425" bIns="91425" anchor="t" anchorCtr="0">
            <a:noAutofit/>
          </a:bodyPr>
          <a:lstStyle/>
          <a:p>
            <a:pPr marL="101598" indent="0">
              <a:buSzPct val="100000"/>
              <a:buNone/>
            </a:pPr>
            <a:r>
              <a:rPr lang="en" b="1" dirty="0">
                <a:solidFill>
                  <a:schemeClr val="accent2">
                    <a:lumMod val="75000"/>
                  </a:schemeClr>
                </a:solidFill>
                <a:ea typeface="Economica"/>
                <a:cs typeface="Economica"/>
                <a:sym typeface="Economica"/>
              </a:rPr>
              <a:t>A </a:t>
            </a:r>
            <a:r>
              <a:rPr lang="en-US" b="1" dirty="0">
                <a:solidFill>
                  <a:schemeClr val="accent2">
                    <a:lumMod val="75000"/>
                  </a:schemeClr>
                </a:solidFill>
                <a:ea typeface="Economica"/>
                <a:cs typeface="Economica"/>
                <a:sym typeface="Economica"/>
              </a:rPr>
              <a:t>s</a:t>
            </a:r>
            <a:r>
              <a:rPr lang="en" b="1" dirty="0">
                <a:solidFill>
                  <a:schemeClr val="accent2">
                    <a:lumMod val="75000"/>
                  </a:schemeClr>
                </a:solidFill>
                <a:ea typeface="Economica"/>
                <a:cs typeface="Economica"/>
                <a:sym typeface="Economica"/>
              </a:rPr>
              <a:t>caffolded </a:t>
            </a:r>
            <a:r>
              <a:rPr lang="en-US" b="1" dirty="0">
                <a:solidFill>
                  <a:schemeClr val="accent2">
                    <a:lumMod val="75000"/>
                  </a:schemeClr>
                </a:solidFill>
                <a:ea typeface="Economica"/>
                <a:cs typeface="Economica"/>
                <a:sym typeface="Economica"/>
              </a:rPr>
              <a:t>a</a:t>
            </a:r>
            <a:r>
              <a:rPr lang="en" b="1" dirty="0">
                <a:solidFill>
                  <a:schemeClr val="accent2">
                    <a:lumMod val="75000"/>
                  </a:schemeClr>
                </a:solidFill>
                <a:ea typeface="Economica"/>
                <a:cs typeface="Economica"/>
                <a:sym typeface="Economica"/>
              </a:rPr>
              <a:t>pproach </a:t>
            </a:r>
          </a:p>
          <a:p>
            <a:pPr marL="101598" lvl="0" indent="0" algn="ctr">
              <a:buClr>
                <a:srgbClr val="72A376"/>
              </a:buClr>
              <a:buSzPct val="100000"/>
              <a:buNone/>
            </a:pPr>
            <a:endParaRPr lang="en" sz="3150" b="1" dirty="0">
              <a:solidFill>
                <a:srgbClr val="EAEBDE"/>
              </a:solidFill>
              <a:ea typeface="Economica"/>
              <a:cs typeface="Economica"/>
              <a:sym typeface="Economica"/>
            </a:endParaRPr>
          </a:p>
          <a:p>
            <a:pPr marL="609585" indent="-507987" algn="ctr">
              <a:buSzPct val="100000"/>
              <a:buFont typeface="Economica"/>
            </a:pPr>
            <a:endParaRPr lang="en" sz="3150" b="1" dirty="0">
              <a:solidFill>
                <a:schemeClr val="tx2"/>
              </a:solidFill>
              <a:ea typeface="Economica"/>
              <a:cs typeface="Economica"/>
              <a:sym typeface="Economica"/>
            </a:endParaRPr>
          </a:p>
          <a:p>
            <a:pPr marL="101598" indent="0" algn="ctr">
              <a:buSzPct val="100000"/>
              <a:buNone/>
            </a:pPr>
            <a:r>
              <a:rPr lang="en-US" sz="3150" b="1" dirty="0" smtClean="0">
                <a:solidFill>
                  <a:schemeClr val="tx2"/>
                </a:solidFill>
                <a:ea typeface="Economica"/>
                <a:cs typeface="Economica"/>
                <a:sym typeface="Economica"/>
              </a:rPr>
              <a:t>Code-meshing</a:t>
            </a:r>
          </a:p>
          <a:p>
            <a:pPr marL="101598" indent="0" algn="ctr">
              <a:buSzPct val="100000"/>
              <a:buNone/>
            </a:pPr>
            <a:endParaRPr lang="en" sz="3150" b="1" dirty="0" smtClean="0">
              <a:solidFill>
                <a:schemeClr val="tx2"/>
              </a:solidFill>
              <a:ea typeface="Economica"/>
              <a:cs typeface="Economica"/>
              <a:sym typeface="Economica"/>
            </a:endParaRPr>
          </a:p>
          <a:p>
            <a:pPr marL="101598" indent="0" algn="ctr">
              <a:buSzPct val="100000"/>
              <a:buNone/>
            </a:pPr>
            <a:r>
              <a:rPr lang="en" sz="3150" b="1" dirty="0" smtClean="0">
                <a:solidFill>
                  <a:schemeClr val="tx2"/>
                </a:solidFill>
                <a:ea typeface="Economica"/>
                <a:cs typeface="Economica"/>
                <a:sym typeface="Economica"/>
              </a:rPr>
              <a:t>Writing for different audiences</a:t>
            </a:r>
          </a:p>
          <a:p>
            <a:pPr marL="101598" indent="0" algn="ctr">
              <a:buSzPct val="100000"/>
              <a:buNone/>
            </a:pPr>
            <a:endParaRPr lang="en" sz="3150" b="1" dirty="0">
              <a:solidFill>
                <a:schemeClr val="tx2"/>
              </a:solidFill>
              <a:ea typeface="Economica"/>
              <a:cs typeface="Economica"/>
              <a:sym typeface="Economica"/>
            </a:endParaRPr>
          </a:p>
          <a:p>
            <a:pPr marL="101598" lvl="0" indent="0" algn="ctr">
              <a:buClr>
                <a:srgbClr val="72A376"/>
              </a:buClr>
              <a:buSzPct val="100000"/>
              <a:buNone/>
            </a:pPr>
            <a:r>
              <a:rPr lang="en" sz="3150" b="1" dirty="0">
                <a:solidFill>
                  <a:srgbClr val="EAEBDE"/>
                </a:solidFill>
                <a:ea typeface="Economica"/>
                <a:cs typeface="Economica"/>
                <a:sym typeface="Economica"/>
              </a:rPr>
              <a:t>Considering </a:t>
            </a:r>
            <a:r>
              <a:rPr lang="en-US" sz="3150" b="1" dirty="0">
                <a:solidFill>
                  <a:srgbClr val="EAEBDE"/>
                </a:solidFill>
                <a:ea typeface="Economica"/>
                <a:cs typeface="Economica"/>
                <a:sym typeface="Economica"/>
              </a:rPr>
              <a:t>a</a:t>
            </a:r>
            <a:r>
              <a:rPr lang="en" sz="3150" b="1" dirty="0">
                <a:solidFill>
                  <a:srgbClr val="EAEBDE"/>
                </a:solidFill>
                <a:ea typeface="Economica"/>
                <a:cs typeface="Economica"/>
                <a:sym typeface="Economica"/>
              </a:rPr>
              <a:t>udience</a:t>
            </a:r>
          </a:p>
          <a:p>
            <a:pPr marL="1028700" lvl="1" indent="-342900">
              <a:buFont typeface="Arial" panose="020B0604020202020204" pitchFamily="34" charset="0"/>
              <a:buChar char="•"/>
            </a:pPr>
            <a:endParaRPr lang="en" sz="3200" dirty="0" smtClean="0">
              <a:ea typeface="Economica"/>
              <a:cs typeface="Economica"/>
              <a:sym typeface="Economica"/>
            </a:endParaRPr>
          </a:p>
          <a:p>
            <a:pPr marL="914400" lvl="1" indent="-228600" rtl="0">
              <a:spcBef>
                <a:spcPts val="0"/>
              </a:spcBef>
              <a:buFont typeface="Economica"/>
            </a:pPr>
            <a:endParaRPr lang="en" dirty="0">
              <a:latin typeface="Economica"/>
              <a:ea typeface="Economica"/>
              <a:cs typeface="Economica"/>
              <a:sym typeface="Economica"/>
            </a:endParaRPr>
          </a:p>
          <a:p>
            <a:pPr marL="457200" lvl="0" indent="0" rtl="0">
              <a:spcBef>
                <a:spcPts val="0"/>
              </a:spcBef>
              <a:buNone/>
            </a:pPr>
            <a:endParaRPr dirty="0"/>
          </a:p>
          <a:p>
            <a:pPr marL="0" lvl="0" indent="0">
              <a:spcBef>
                <a:spcPts val="0"/>
              </a:spcBef>
              <a:buNone/>
            </a:pPr>
            <a:endParaRPr dirty="0"/>
          </a:p>
        </p:txBody>
      </p:sp>
      <p:sp>
        <p:nvSpPr>
          <p:cNvPr id="7" name="Arrow: Down 4"/>
          <p:cNvSpPr/>
          <p:nvPr/>
        </p:nvSpPr>
        <p:spPr>
          <a:xfrm rot="10800000">
            <a:off x="4211282" y="4019545"/>
            <a:ext cx="569976" cy="533397"/>
          </a:xfrm>
          <a:prstGeom prst="downArrow">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a:solidFill>
                <a:prstClr val="white"/>
              </a:solidFill>
              <a:latin typeface="Calibri" panose="020F0502020204030204"/>
            </a:endParaRPr>
          </a:p>
        </p:txBody>
      </p:sp>
      <p:sp>
        <p:nvSpPr>
          <p:cNvPr id="8" name="Arrow: Down 4"/>
          <p:cNvSpPr/>
          <p:nvPr/>
        </p:nvSpPr>
        <p:spPr>
          <a:xfrm rot="10800000">
            <a:off x="4171775" y="3028950"/>
            <a:ext cx="569976" cy="533397"/>
          </a:xfrm>
          <a:prstGeom prst="downArrow">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a:solidFill>
                <a:prstClr val="white"/>
              </a:solidFill>
              <a:latin typeface="Calibri" panose="020F050202020403020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501" y="2074879"/>
            <a:ext cx="603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5263045"/>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02737" y="209550"/>
            <a:ext cx="8520599" cy="831299"/>
          </a:xfrm>
          <a:prstGeom prst="rect">
            <a:avLst/>
          </a:prstGeom>
        </p:spPr>
        <p:txBody>
          <a:bodyPr lIns="91425" tIns="91425" rIns="91425" bIns="91425" anchor="b" anchorCtr="0">
            <a:noAutofit/>
          </a:bodyPr>
          <a:lstStyle/>
          <a:p>
            <a:pPr lvl="0"/>
            <a:r>
              <a:rPr lang="en" sz="2400" dirty="0" smtClean="0">
                <a:solidFill>
                  <a:schemeClr val="tx2"/>
                </a:solidFill>
              </a:rPr>
              <a:t>Suzanne: </a:t>
            </a:r>
            <a:r>
              <a:rPr lang="en-US" sz="2500" b="1" dirty="0">
                <a:solidFill>
                  <a:schemeClr val="accent2">
                    <a:lumMod val="75000"/>
                  </a:schemeClr>
                </a:solidFill>
              </a:rPr>
              <a:t>Considering Audience and Teaching Culture through Informal, Code-meshing Opportunities</a:t>
            </a:r>
            <a:endParaRPr lang="en" sz="2500" b="1" dirty="0">
              <a:solidFill>
                <a:schemeClr val="accent2">
                  <a:lumMod val="75000"/>
                </a:schemeClr>
              </a:solidFill>
            </a:endParaRPr>
          </a:p>
        </p:txBody>
      </p:sp>
      <p:sp>
        <p:nvSpPr>
          <p:cNvPr id="105" name="Shape 105"/>
          <p:cNvSpPr txBox="1">
            <a:spLocks noGrp="1"/>
          </p:cNvSpPr>
          <p:nvPr>
            <p:ph type="body" idx="1"/>
          </p:nvPr>
        </p:nvSpPr>
        <p:spPr>
          <a:xfrm>
            <a:off x="381001" y="1021443"/>
            <a:ext cx="8458200" cy="4122057"/>
          </a:xfrm>
          <a:prstGeom prst="rect">
            <a:avLst/>
          </a:prstGeom>
        </p:spPr>
        <p:txBody>
          <a:bodyPr lIns="91425" tIns="91425" rIns="91425" bIns="91425" anchor="t" anchorCtr="0">
            <a:noAutofit/>
          </a:bodyPr>
          <a:lstStyle/>
          <a:p>
            <a:pPr marL="101598" indent="0">
              <a:buSzPct val="100000"/>
              <a:buNone/>
            </a:pPr>
            <a:r>
              <a:rPr lang="en" b="1" dirty="0">
                <a:solidFill>
                  <a:schemeClr val="accent2">
                    <a:lumMod val="75000"/>
                  </a:schemeClr>
                </a:solidFill>
                <a:ea typeface="Economica"/>
                <a:cs typeface="Economica"/>
                <a:sym typeface="Economica"/>
              </a:rPr>
              <a:t>A </a:t>
            </a:r>
            <a:r>
              <a:rPr lang="en-US" b="1" dirty="0">
                <a:solidFill>
                  <a:schemeClr val="accent2">
                    <a:lumMod val="75000"/>
                  </a:schemeClr>
                </a:solidFill>
                <a:ea typeface="Economica"/>
                <a:cs typeface="Economica"/>
                <a:sym typeface="Economica"/>
              </a:rPr>
              <a:t>s</a:t>
            </a:r>
            <a:r>
              <a:rPr lang="en" b="1" dirty="0">
                <a:solidFill>
                  <a:schemeClr val="accent2">
                    <a:lumMod val="75000"/>
                  </a:schemeClr>
                </a:solidFill>
                <a:ea typeface="Economica"/>
                <a:cs typeface="Economica"/>
                <a:sym typeface="Economica"/>
              </a:rPr>
              <a:t>caffolded </a:t>
            </a:r>
            <a:r>
              <a:rPr lang="en-US" b="1" dirty="0">
                <a:solidFill>
                  <a:schemeClr val="accent2">
                    <a:lumMod val="75000"/>
                  </a:schemeClr>
                </a:solidFill>
                <a:ea typeface="Economica"/>
                <a:cs typeface="Economica"/>
                <a:sym typeface="Economica"/>
              </a:rPr>
              <a:t>a</a:t>
            </a:r>
            <a:r>
              <a:rPr lang="en" b="1" dirty="0">
                <a:solidFill>
                  <a:schemeClr val="accent2">
                    <a:lumMod val="75000"/>
                  </a:schemeClr>
                </a:solidFill>
                <a:ea typeface="Economica"/>
                <a:cs typeface="Economica"/>
                <a:sym typeface="Economica"/>
              </a:rPr>
              <a:t>pproach </a:t>
            </a:r>
          </a:p>
          <a:p>
            <a:pPr marL="101598" lvl="0" indent="0" algn="ctr">
              <a:buClr>
                <a:srgbClr val="72A376"/>
              </a:buClr>
              <a:buSzPct val="100000"/>
              <a:buNone/>
            </a:pPr>
            <a:r>
              <a:rPr lang="en" sz="3150" b="1" dirty="0">
                <a:solidFill>
                  <a:srgbClr val="EAEBDE"/>
                </a:solidFill>
                <a:ea typeface="Economica"/>
                <a:cs typeface="Economica"/>
                <a:sym typeface="Economica"/>
              </a:rPr>
              <a:t>Peer and </a:t>
            </a:r>
            <a:r>
              <a:rPr lang="en-US" sz="3150" b="1" dirty="0">
                <a:solidFill>
                  <a:srgbClr val="EAEBDE"/>
                </a:solidFill>
                <a:ea typeface="Economica"/>
                <a:cs typeface="Economica"/>
                <a:sym typeface="Economica"/>
              </a:rPr>
              <a:t>s</a:t>
            </a:r>
            <a:r>
              <a:rPr lang="en" sz="3150" b="1" dirty="0">
                <a:solidFill>
                  <a:srgbClr val="EAEBDE"/>
                </a:solidFill>
                <a:ea typeface="Economica"/>
                <a:cs typeface="Economica"/>
                <a:sym typeface="Economica"/>
              </a:rPr>
              <a:t>elf-</a:t>
            </a:r>
            <a:r>
              <a:rPr lang="en-US" sz="3150" b="1" dirty="0">
                <a:solidFill>
                  <a:srgbClr val="EAEBDE"/>
                </a:solidFill>
                <a:ea typeface="Economica"/>
                <a:cs typeface="Economica"/>
                <a:sym typeface="Economica"/>
              </a:rPr>
              <a:t>e</a:t>
            </a:r>
            <a:r>
              <a:rPr lang="en" sz="3150" b="1" dirty="0">
                <a:solidFill>
                  <a:srgbClr val="EAEBDE"/>
                </a:solidFill>
                <a:ea typeface="Economica"/>
                <a:cs typeface="Economica"/>
                <a:sym typeface="Economica"/>
              </a:rPr>
              <a:t>valuation</a:t>
            </a:r>
          </a:p>
          <a:p>
            <a:pPr marL="609585" indent="-507987" algn="ctr">
              <a:buSzPct val="100000"/>
              <a:buFont typeface="Economica"/>
            </a:pPr>
            <a:endParaRPr lang="en" sz="3150" b="1" dirty="0">
              <a:solidFill>
                <a:schemeClr val="tx2"/>
              </a:solidFill>
              <a:ea typeface="Economica"/>
              <a:cs typeface="Economica"/>
              <a:sym typeface="Economica"/>
            </a:endParaRPr>
          </a:p>
          <a:p>
            <a:pPr marL="101598" indent="0" algn="ctr">
              <a:buSzPct val="100000"/>
              <a:buNone/>
            </a:pPr>
            <a:r>
              <a:rPr lang="en-US" sz="3150" b="1" dirty="0" smtClean="0">
                <a:solidFill>
                  <a:schemeClr val="tx2"/>
                </a:solidFill>
                <a:ea typeface="Economica"/>
                <a:cs typeface="Economica"/>
                <a:sym typeface="Economica"/>
              </a:rPr>
              <a:t>Code-meshing</a:t>
            </a:r>
          </a:p>
          <a:p>
            <a:pPr marL="101598" indent="0" algn="ctr">
              <a:buSzPct val="100000"/>
              <a:buNone/>
            </a:pPr>
            <a:endParaRPr lang="en" sz="3150" b="1" dirty="0" smtClean="0">
              <a:solidFill>
                <a:schemeClr val="tx2"/>
              </a:solidFill>
              <a:ea typeface="Economica"/>
              <a:cs typeface="Economica"/>
              <a:sym typeface="Economica"/>
            </a:endParaRPr>
          </a:p>
          <a:p>
            <a:pPr marL="101598" indent="0" algn="ctr">
              <a:buSzPct val="100000"/>
              <a:buNone/>
            </a:pPr>
            <a:r>
              <a:rPr lang="en" sz="3150" b="1" dirty="0" smtClean="0">
                <a:solidFill>
                  <a:schemeClr val="tx2"/>
                </a:solidFill>
                <a:ea typeface="Economica"/>
                <a:cs typeface="Economica"/>
                <a:sym typeface="Economica"/>
              </a:rPr>
              <a:t>Writing for different audiences</a:t>
            </a:r>
          </a:p>
          <a:p>
            <a:pPr marL="101598" indent="0" algn="ctr">
              <a:buSzPct val="100000"/>
              <a:buNone/>
            </a:pPr>
            <a:endParaRPr lang="en" sz="3150" b="1" dirty="0">
              <a:solidFill>
                <a:schemeClr val="tx2"/>
              </a:solidFill>
              <a:ea typeface="Economica"/>
              <a:cs typeface="Economica"/>
              <a:sym typeface="Economica"/>
            </a:endParaRPr>
          </a:p>
          <a:p>
            <a:pPr marL="101598" lvl="0" indent="0" algn="ctr">
              <a:buClr>
                <a:srgbClr val="72A376"/>
              </a:buClr>
              <a:buSzPct val="100000"/>
              <a:buNone/>
            </a:pPr>
            <a:r>
              <a:rPr lang="en" sz="3150" b="1" dirty="0">
                <a:solidFill>
                  <a:srgbClr val="EAEBDE"/>
                </a:solidFill>
                <a:ea typeface="Economica"/>
                <a:cs typeface="Economica"/>
                <a:sym typeface="Economica"/>
              </a:rPr>
              <a:t>Considering </a:t>
            </a:r>
            <a:r>
              <a:rPr lang="en-US" sz="3150" b="1" dirty="0">
                <a:solidFill>
                  <a:srgbClr val="EAEBDE"/>
                </a:solidFill>
                <a:ea typeface="Economica"/>
                <a:cs typeface="Economica"/>
                <a:sym typeface="Economica"/>
              </a:rPr>
              <a:t>a</a:t>
            </a:r>
            <a:r>
              <a:rPr lang="en" sz="3150" b="1" dirty="0">
                <a:solidFill>
                  <a:srgbClr val="EAEBDE"/>
                </a:solidFill>
                <a:ea typeface="Economica"/>
                <a:cs typeface="Economica"/>
                <a:sym typeface="Economica"/>
              </a:rPr>
              <a:t>udience</a:t>
            </a:r>
          </a:p>
          <a:p>
            <a:pPr marL="1028700" lvl="1" indent="-342900">
              <a:buFont typeface="Arial" panose="020B0604020202020204" pitchFamily="34" charset="0"/>
              <a:buChar char="•"/>
            </a:pPr>
            <a:endParaRPr lang="en" sz="3200" dirty="0" smtClean="0">
              <a:ea typeface="Economica"/>
              <a:cs typeface="Economica"/>
              <a:sym typeface="Economica"/>
            </a:endParaRPr>
          </a:p>
          <a:p>
            <a:pPr marL="914400" lvl="1" indent="-228600" rtl="0">
              <a:spcBef>
                <a:spcPts val="0"/>
              </a:spcBef>
              <a:buFont typeface="Economica"/>
            </a:pPr>
            <a:endParaRPr lang="en" dirty="0">
              <a:latin typeface="Economica"/>
              <a:ea typeface="Economica"/>
              <a:cs typeface="Economica"/>
              <a:sym typeface="Economica"/>
            </a:endParaRPr>
          </a:p>
          <a:p>
            <a:pPr marL="457200" lvl="0" indent="0" rtl="0">
              <a:spcBef>
                <a:spcPts val="0"/>
              </a:spcBef>
              <a:buNone/>
            </a:pPr>
            <a:endParaRPr dirty="0"/>
          </a:p>
          <a:p>
            <a:pPr marL="0" lvl="0" indent="0">
              <a:spcBef>
                <a:spcPts val="0"/>
              </a:spcBef>
              <a:buNone/>
            </a:pPr>
            <a:endParaRPr dirty="0"/>
          </a:p>
        </p:txBody>
      </p:sp>
      <p:sp>
        <p:nvSpPr>
          <p:cNvPr id="7" name="Arrow: Down 4"/>
          <p:cNvSpPr/>
          <p:nvPr/>
        </p:nvSpPr>
        <p:spPr>
          <a:xfrm rot="10800000">
            <a:off x="4211282" y="4019545"/>
            <a:ext cx="569976" cy="533397"/>
          </a:xfrm>
          <a:prstGeom prst="downArrow">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a:solidFill>
                <a:prstClr val="white"/>
              </a:solidFill>
              <a:latin typeface="Calibri" panose="020F0502020204030204"/>
            </a:endParaRPr>
          </a:p>
        </p:txBody>
      </p:sp>
      <p:sp>
        <p:nvSpPr>
          <p:cNvPr id="8" name="Arrow: Down 4"/>
          <p:cNvSpPr/>
          <p:nvPr/>
        </p:nvSpPr>
        <p:spPr>
          <a:xfrm rot="10800000">
            <a:off x="4171775" y="3028950"/>
            <a:ext cx="569976" cy="533397"/>
          </a:xfrm>
          <a:prstGeom prst="downArrow">
            <a:avLst/>
          </a:prstGeom>
          <a:solidFill>
            <a:srgbClr val="70AD47"/>
          </a:solidFill>
          <a:ln w="12700" cap="flat" cmpd="sng" algn="ctr">
            <a:solidFill>
              <a:srgbClr val="5B9BD5">
                <a:shade val="50000"/>
              </a:srgbClr>
            </a:solidFill>
            <a:prstDash val="solid"/>
            <a:miter lim="800000"/>
          </a:ln>
          <a:effectLst/>
        </p:spPr>
        <p:txBody>
          <a:bodyPr rtlCol="0" anchor="ctr"/>
          <a:lstStyle/>
          <a:p>
            <a:pPr algn="ctr" defTabSz="1219170">
              <a:defRPr/>
            </a:pPr>
            <a:endParaRPr lang="en-US" sz="2400">
              <a:solidFill>
                <a:prstClr val="white"/>
              </a:solidFill>
              <a:latin typeface="Calibri" panose="020F0502020204030204"/>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501" y="2074879"/>
            <a:ext cx="6032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363984"/>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508749"/>
            <a:ext cx="8520599" cy="533399"/>
          </a:xfrm>
          <a:prstGeom prst="rect">
            <a:avLst/>
          </a:prstGeom>
        </p:spPr>
        <p:txBody>
          <a:bodyPr lIns="91425" tIns="91425" rIns="91425" bIns="91425" anchor="b" anchorCtr="0">
            <a:noAutofit/>
          </a:bodyPr>
          <a:lstStyle/>
          <a:p>
            <a:pPr lvl="0"/>
            <a:r>
              <a:rPr lang="en" sz="2500" dirty="0" smtClean="0">
                <a:solidFill>
                  <a:schemeClr val="tx2"/>
                </a:solidFill>
              </a:rPr>
              <a:t>Whitney: </a:t>
            </a:r>
            <a:r>
              <a:rPr lang="en-US" sz="2100" b="1" dirty="0">
                <a:solidFill>
                  <a:srgbClr val="FFC000"/>
                </a:solidFill>
              </a:rPr>
              <a:t>Code-Meshing as an Object of Study in </a:t>
            </a:r>
            <a:r>
              <a:rPr lang="en-US" sz="2100" b="1" dirty="0" smtClean="0">
                <a:solidFill>
                  <a:srgbClr val="FFC000"/>
                </a:solidFill>
              </a:rPr>
              <a:t/>
            </a:r>
            <a:br>
              <a:rPr lang="en-US" sz="2100" b="1" dirty="0" smtClean="0">
                <a:solidFill>
                  <a:srgbClr val="FFC000"/>
                </a:solidFill>
              </a:rPr>
            </a:br>
            <a:r>
              <a:rPr lang="en-US" sz="2100" b="1" dirty="0" smtClean="0">
                <a:solidFill>
                  <a:srgbClr val="FFC000"/>
                </a:solidFill>
              </a:rPr>
              <a:t>Formal</a:t>
            </a:r>
            <a:r>
              <a:rPr lang="en-US" sz="2100" b="1" dirty="0">
                <a:solidFill>
                  <a:srgbClr val="FFC000"/>
                </a:solidFill>
              </a:rPr>
              <a:t>, Argumentative Writing</a:t>
            </a:r>
            <a:endParaRPr lang="en" sz="2100" b="1" dirty="0">
              <a:solidFill>
                <a:srgbClr val="FFC000"/>
              </a:solidFill>
            </a:endParaRPr>
          </a:p>
        </p:txBody>
      </p:sp>
      <p:sp>
        <p:nvSpPr>
          <p:cNvPr id="99" name="Shape 99"/>
          <p:cNvSpPr txBox="1">
            <a:spLocks noGrp="1"/>
          </p:cNvSpPr>
          <p:nvPr>
            <p:ph type="body" idx="1"/>
          </p:nvPr>
        </p:nvSpPr>
        <p:spPr>
          <a:xfrm>
            <a:off x="-228600" y="1047751"/>
            <a:ext cx="9296400"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ea typeface="Economica"/>
              <a:cs typeface="Economica"/>
              <a:sym typeface="Economica"/>
            </a:endParaRPr>
          </a:p>
          <a:p>
            <a:pPr marL="457200" lvl="0" indent="-381000">
              <a:buSzPct val="100000"/>
              <a:buFont typeface="Economica"/>
            </a:pPr>
            <a:r>
              <a:rPr lang="en-US" sz="2200" b="1" dirty="0">
                <a:ea typeface="Economica"/>
                <a:cs typeface="Economica"/>
                <a:sym typeface="Economica"/>
              </a:rPr>
              <a:t>language as “object of study” and as “playground”</a:t>
            </a:r>
          </a:p>
          <a:p>
            <a:pPr marL="457200" lvl="0" indent="-381000">
              <a:buSzPct val="100000"/>
              <a:buFont typeface="Economica"/>
            </a:pPr>
            <a:r>
              <a:rPr lang="en-US" sz="1200" b="1" dirty="0">
                <a:ea typeface="Economica"/>
                <a:cs typeface="Economica"/>
                <a:sym typeface="Economica"/>
              </a:rPr>
              <a:t> </a:t>
            </a:r>
          </a:p>
          <a:p>
            <a:pPr marL="901700" lvl="1" indent="-342900">
              <a:buClr>
                <a:srgbClr val="CCB400"/>
              </a:buClr>
              <a:buSzPct val="100000"/>
              <a:buFont typeface="Arial" panose="020B0604020202020204" pitchFamily="34" charset="0"/>
              <a:buChar char="•"/>
            </a:pPr>
            <a:r>
              <a:rPr lang="en-US" sz="1900" dirty="0">
                <a:ea typeface="Economica"/>
                <a:cs typeface="Economica"/>
                <a:sym typeface="Economica"/>
              </a:rPr>
              <a:t>explore connections between language &amp; thought and language &amp; culture</a:t>
            </a:r>
          </a:p>
          <a:p>
            <a:pPr marL="901700" lvl="1" indent="-342900">
              <a:buClr>
                <a:srgbClr val="CCB400"/>
              </a:buClr>
              <a:buSzPct val="100000"/>
              <a:buFont typeface="Arial" panose="020B0604020202020204" pitchFamily="34" charset="0"/>
              <a:buChar char="•"/>
            </a:pPr>
            <a:r>
              <a:rPr lang="en-US" sz="1900" dirty="0">
                <a:ea typeface="Economica"/>
                <a:cs typeface="Economica"/>
                <a:sym typeface="Economica"/>
              </a:rPr>
              <a:t>“play” with mixing different registers, genres, etc.</a:t>
            </a:r>
          </a:p>
          <a:p>
            <a:pPr marL="901700" lvl="1" indent="-342900">
              <a:buClr>
                <a:srgbClr val="CCB400"/>
              </a:buClr>
              <a:buSzPct val="100000"/>
              <a:buFont typeface="Arial" panose="020B0604020202020204" pitchFamily="34" charset="0"/>
              <a:buChar char="•"/>
            </a:pPr>
            <a:r>
              <a:rPr lang="en-US" sz="1900" dirty="0">
                <a:ea typeface="Economica"/>
                <a:cs typeface="Economica"/>
                <a:sym typeface="Economica"/>
              </a:rPr>
              <a:t>think deeply about impact of particular linguistic choices</a:t>
            </a:r>
            <a:endParaRPr lang="en-US" sz="1200" dirty="0">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smtClean="0">
              <a:latin typeface="Economica"/>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a:latin typeface="Economica"/>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720316497"/>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508749"/>
            <a:ext cx="8520599" cy="533399"/>
          </a:xfrm>
          <a:prstGeom prst="rect">
            <a:avLst/>
          </a:prstGeom>
        </p:spPr>
        <p:txBody>
          <a:bodyPr lIns="91425" tIns="91425" rIns="91425" bIns="91425" anchor="b" anchorCtr="0">
            <a:noAutofit/>
          </a:bodyPr>
          <a:lstStyle/>
          <a:p>
            <a:pPr lvl="0"/>
            <a:r>
              <a:rPr lang="en" sz="2500" dirty="0" smtClean="0">
                <a:solidFill>
                  <a:schemeClr val="tx2"/>
                </a:solidFill>
              </a:rPr>
              <a:t>Whitney: </a:t>
            </a:r>
            <a:r>
              <a:rPr lang="en-US" sz="2100" b="1" dirty="0">
                <a:solidFill>
                  <a:srgbClr val="FFC000"/>
                </a:solidFill>
              </a:rPr>
              <a:t>Code-Meshing as an Object of Study in </a:t>
            </a:r>
            <a:r>
              <a:rPr lang="en-US" sz="2100" b="1" dirty="0" smtClean="0">
                <a:solidFill>
                  <a:srgbClr val="FFC000"/>
                </a:solidFill>
              </a:rPr>
              <a:t/>
            </a:r>
            <a:br>
              <a:rPr lang="en-US" sz="2100" b="1" dirty="0" smtClean="0">
                <a:solidFill>
                  <a:srgbClr val="FFC000"/>
                </a:solidFill>
              </a:rPr>
            </a:br>
            <a:r>
              <a:rPr lang="en-US" sz="2100" b="1" dirty="0" smtClean="0">
                <a:solidFill>
                  <a:srgbClr val="FFC000"/>
                </a:solidFill>
              </a:rPr>
              <a:t>Formal</a:t>
            </a:r>
            <a:r>
              <a:rPr lang="en-US" sz="2100" b="1" dirty="0">
                <a:solidFill>
                  <a:srgbClr val="FFC000"/>
                </a:solidFill>
              </a:rPr>
              <a:t>, Argumentative Writing</a:t>
            </a:r>
            <a:endParaRPr lang="en" sz="2100" b="1" dirty="0">
              <a:solidFill>
                <a:srgbClr val="FFC000"/>
              </a:solidFill>
            </a:endParaRPr>
          </a:p>
        </p:txBody>
      </p:sp>
      <p:sp>
        <p:nvSpPr>
          <p:cNvPr id="99" name="Shape 99"/>
          <p:cNvSpPr txBox="1">
            <a:spLocks noGrp="1"/>
          </p:cNvSpPr>
          <p:nvPr>
            <p:ph type="body" idx="1"/>
          </p:nvPr>
        </p:nvSpPr>
        <p:spPr>
          <a:xfrm>
            <a:off x="-228600" y="1047751"/>
            <a:ext cx="9296400"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ea typeface="Economica"/>
              <a:cs typeface="Economica"/>
              <a:sym typeface="Economica"/>
            </a:endParaRPr>
          </a:p>
          <a:p>
            <a:pPr marL="457200" lvl="0" indent="-381000">
              <a:buSzPct val="100000"/>
              <a:buFont typeface="Economica"/>
            </a:pPr>
            <a:r>
              <a:rPr lang="en-US" sz="2200" b="1" dirty="0">
                <a:ea typeface="Economica"/>
                <a:cs typeface="Economica"/>
                <a:sym typeface="Economica"/>
              </a:rPr>
              <a:t>language as “object of study” and as “playground”</a:t>
            </a:r>
          </a:p>
          <a:p>
            <a:pPr marL="457200" lvl="0" indent="-381000">
              <a:buSzPct val="100000"/>
              <a:buFont typeface="Economica"/>
            </a:pPr>
            <a:r>
              <a:rPr lang="en-US" sz="1200" b="1" dirty="0">
                <a:ea typeface="Economica"/>
                <a:cs typeface="Economica"/>
                <a:sym typeface="Economica"/>
              </a:rPr>
              <a:t> </a:t>
            </a:r>
          </a:p>
          <a:p>
            <a:pPr marL="901700" lvl="1" indent="-342900">
              <a:buClr>
                <a:srgbClr val="CCB400"/>
              </a:buClr>
              <a:buSzPct val="100000"/>
              <a:buFont typeface="Arial" panose="020B0604020202020204" pitchFamily="34" charset="0"/>
              <a:buChar char="•"/>
            </a:pPr>
            <a:r>
              <a:rPr lang="en-US" sz="1900" dirty="0">
                <a:ea typeface="Economica"/>
                <a:cs typeface="Economica"/>
                <a:sym typeface="Economica"/>
              </a:rPr>
              <a:t>explore connections between language &amp; thought and language &amp; culture</a:t>
            </a:r>
          </a:p>
          <a:p>
            <a:pPr marL="901700" lvl="1" indent="-342900">
              <a:buClr>
                <a:srgbClr val="CCB400"/>
              </a:buClr>
              <a:buSzPct val="100000"/>
              <a:buFont typeface="Arial" panose="020B0604020202020204" pitchFamily="34" charset="0"/>
              <a:buChar char="•"/>
            </a:pPr>
            <a:r>
              <a:rPr lang="en-US" sz="1900" dirty="0">
                <a:ea typeface="Economica"/>
                <a:cs typeface="Economica"/>
                <a:sym typeface="Economica"/>
              </a:rPr>
              <a:t>“play” with mixing different registers, genres, etc.</a:t>
            </a:r>
          </a:p>
          <a:p>
            <a:pPr marL="901700" lvl="1" indent="-342900">
              <a:buClr>
                <a:srgbClr val="CCB400"/>
              </a:buClr>
              <a:buSzPct val="100000"/>
              <a:buFont typeface="Arial" panose="020B0604020202020204" pitchFamily="34" charset="0"/>
              <a:buChar char="•"/>
            </a:pPr>
            <a:r>
              <a:rPr lang="en-US" sz="1900" dirty="0">
                <a:ea typeface="Economica"/>
                <a:cs typeface="Economica"/>
                <a:sym typeface="Economica"/>
              </a:rPr>
              <a:t>think deeply about impact of particular linguistic choices</a:t>
            </a:r>
            <a:endParaRPr lang="en-US" sz="1200" dirty="0">
              <a:ea typeface="Economica"/>
              <a:cs typeface="Economica"/>
              <a:sym typeface="Economica"/>
            </a:endParaRPr>
          </a:p>
          <a:p>
            <a:pPr lvl="0">
              <a:buNone/>
            </a:pPr>
            <a:endParaRPr lang="en-US" sz="2000" dirty="0">
              <a:ea typeface="Economica"/>
              <a:cs typeface="Economica"/>
              <a:sym typeface="Economica"/>
            </a:endParaRPr>
          </a:p>
          <a:p>
            <a:pPr marL="457200" lvl="0" indent="-381000">
              <a:buSzPct val="100000"/>
              <a:buFont typeface="Economica"/>
            </a:pPr>
            <a:r>
              <a:rPr lang="en-US" sz="2200" b="1" dirty="0" smtClean="0">
                <a:ea typeface="Economica"/>
                <a:cs typeface="Economica"/>
                <a:sym typeface="Economica"/>
              </a:rPr>
              <a:t>my focus: language/grammar as “tools for creating and shaping meaning”</a:t>
            </a:r>
          </a:p>
          <a:p>
            <a:pPr marL="457200" lvl="0" indent="-381000">
              <a:buSzPct val="100000"/>
              <a:buFont typeface="Economica"/>
            </a:pPr>
            <a:endParaRPr lang="en-US" sz="1200" b="1" dirty="0" smtClean="0">
              <a:ea typeface="Economica"/>
              <a:cs typeface="Economica"/>
              <a:sym typeface="Economica"/>
            </a:endParaRPr>
          </a:p>
          <a:p>
            <a:pPr marL="901700" lvl="1" indent="-342900">
              <a:buSzPct val="100000"/>
              <a:buFont typeface="Arial" panose="020B0604020202020204" pitchFamily="34" charset="0"/>
              <a:buChar char="•"/>
            </a:pPr>
            <a:r>
              <a:rPr lang="en-US" sz="2000" b="1" dirty="0" smtClean="0">
                <a:ea typeface="Economica"/>
                <a:cs typeface="Economica"/>
                <a:sym typeface="Economica"/>
              </a:rPr>
              <a:t>audience, purpose, genre:</a:t>
            </a:r>
            <a:r>
              <a:rPr lang="en-US" sz="2000" dirty="0" smtClean="0">
                <a:ea typeface="Economica"/>
                <a:cs typeface="Economica"/>
                <a:sym typeface="Economica"/>
              </a:rPr>
              <a:t> </a:t>
            </a:r>
            <a:r>
              <a:rPr lang="en-US" sz="1900" dirty="0" smtClean="0">
                <a:ea typeface="Economica"/>
                <a:cs typeface="Economica"/>
                <a:sym typeface="Economica"/>
              </a:rPr>
              <a:t>different tools for different jobs</a:t>
            </a:r>
          </a:p>
          <a:p>
            <a:pPr marL="901700" lvl="1" indent="-342900">
              <a:buSzPct val="100000"/>
              <a:buFont typeface="Arial" panose="020B0604020202020204" pitchFamily="34" charset="0"/>
              <a:buChar char="•"/>
            </a:pPr>
            <a:r>
              <a:rPr lang="en-US" sz="2000" b="1" dirty="0" smtClean="0">
                <a:ea typeface="Economica"/>
                <a:cs typeface="Economica"/>
                <a:sym typeface="Economica"/>
              </a:rPr>
              <a:t>choices:</a:t>
            </a:r>
            <a:r>
              <a:rPr lang="en-US" sz="2000" dirty="0" smtClean="0">
                <a:ea typeface="Economica"/>
                <a:cs typeface="Economica"/>
                <a:sym typeface="Economica"/>
              </a:rPr>
              <a:t> </a:t>
            </a:r>
            <a:r>
              <a:rPr lang="en-US" sz="1900" dirty="0" smtClean="0">
                <a:ea typeface="Economica"/>
                <a:cs typeface="Economica"/>
                <a:sym typeface="Economica"/>
              </a:rPr>
              <a:t>every choice matters, influences the final “job” the writing can do</a:t>
            </a:r>
          </a:p>
          <a:p>
            <a:pPr marL="0" lvl="0" indent="0">
              <a:buNone/>
            </a:pPr>
            <a:endParaRPr lang="en-US" sz="2000" dirty="0" smtClean="0">
              <a:latin typeface="Economica"/>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a:latin typeface="Economica"/>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3098766168"/>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508749"/>
            <a:ext cx="8520599" cy="533399"/>
          </a:xfrm>
          <a:prstGeom prst="rect">
            <a:avLst/>
          </a:prstGeom>
        </p:spPr>
        <p:txBody>
          <a:bodyPr lIns="91425" tIns="91425" rIns="91425" bIns="91425" anchor="b" anchorCtr="0">
            <a:noAutofit/>
          </a:bodyPr>
          <a:lstStyle/>
          <a:p>
            <a:pPr lvl="0"/>
            <a:r>
              <a:rPr lang="en" sz="2500" dirty="0" smtClean="0">
                <a:solidFill>
                  <a:schemeClr val="tx2"/>
                </a:solidFill>
              </a:rPr>
              <a:t>Whitney: </a:t>
            </a:r>
            <a:r>
              <a:rPr lang="en-US" sz="2100" b="1" dirty="0">
                <a:solidFill>
                  <a:srgbClr val="FFC000"/>
                </a:solidFill>
              </a:rPr>
              <a:t>Code-Meshing as an Object of Study in </a:t>
            </a:r>
            <a:r>
              <a:rPr lang="en-US" sz="2100" b="1" dirty="0" smtClean="0">
                <a:solidFill>
                  <a:srgbClr val="FFC000"/>
                </a:solidFill>
              </a:rPr>
              <a:t/>
            </a:r>
            <a:br>
              <a:rPr lang="en-US" sz="2100" b="1" dirty="0" smtClean="0">
                <a:solidFill>
                  <a:srgbClr val="FFC000"/>
                </a:solidFill>
              </a:rPr>
            </a:br>
            <a:r>
              <a:rPr lang="en-US" sz="2100" b="1" dirty="0" smtClean="0">
                <a:solidFill>
                  <a:srgbClr val="FFC000"/>
                </a:solidFill>
              </a:rPr>
              <a:t>Formal</a:t>
            </a:r>
            <a:r>
              <a:rPr lang="en-US" sz="2100" b="1" dirty="0">
                <a:solidFill>
                  <a:srgbClr val="FFC000"/>
                </a:solidFill>
              </a:rPr>
              <a:t>, Argumentative Writing</a:t>
            </a:r>
            <a:endParaRPr lang="en" sz="2100" b="1" dirty="0">
              <a:solidFill>
                <a:srgbClr val="FFC000"/>
              </a:solidFill>
            </a:endParaRPr>
          </a:p>
        </p:txBody>
      </p:sp>
      <p:sp>
        <p:nvSpPr>
          <p:cNvPr id="99" name="Shape 99"/>
          <p:cNvSpPr txBox="1">
            <a:spLocks noGrp="1"/>
          </p:cNvSpPr>
          <p:nvPr>
            <p:ph type="body" idx="1"/>
          </p:nvPr>
        </p:nvSpPr>
        <p:spPr>
          <a:xfrm>
            <a:off x="-152400" y="1047751"/>
            <a:ext cx="9372600"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ea typeface="Economica"/>
              <a:cs typeface="Economica"/>
              <a:sym typeface="Economica"/>
            </a:endParaRPr>
          </a:p>
          <a:p>
            <a:pPr marL="457200" lvl="0" indent="-381000">
              <a:buClr>
                <a:srgbClr val="D16349"/>
              </a:buClr>
              <a:buSzPct val="100000"/>
              <a:buFont typeface="Economica"/>
              <a:buChar char=""/>
            </a:pPr>
            <a:r>
              <a:rPr lang="en-US" sz="2400" b="1" dirty="0">
                <a:latin typeface="Georgia"/>
                <a:ea typeface="Economica"/>
                <a:cs typeface="Economica"/>
                <a:sym typeface="Economica"/>
              </a:rPr>
              <a:t>Where do we code-mesh?</a:t>
            </a:r>
          </a:p>
          <a:p>
            <a:pPr marL="901700" lvl="1" indent="-342900">
              <a:buClr>
                <a:srgbClr val="CCB400"/>
              </a:buClr>
              <a:buSzPct val="100000"/>
              <a:buNone/>
            </a:pPr>
            <a:endParaRPr lang="en-US" sz="20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200" dirty="0">
                <a:latin typeface="Georgia"/>
                <a:ea typeface="Economica"/>
                <a:cs typeface="Economica"/>
                <a:sym typeface="Economica"/>
              </a:rPr>
              <a:t>In students’ freewriting and early drafting</a:t>
            </a:r>
          </a:p>
          <a:p>
            <a:pPr marL="901700" lvl="1" indent="-342900">
              <a:buClr>
                <a:srgbClr val="CCB400"/>
              </a:buClr>
              <a:buSzPct val="100000"/>
              <a:buNone/>
            </a:pPr>
            <a:endParaRPr lang="en-US" sz="2000" dirty="0">
              <a:latin typeface="Georgia"/>
              <a:ea typeface="Economica"/>
              <a:cs typeface="Economica"/>
              <a:sym typeface="Economica"/>
            </a:endParaRPr>
          </a:p>
          <a:p>
            <a:pPr marL="0" lvl="0" indent="0">
              <a:buNone/>
            </a:pPr>
            <a:endParaRPr lang="en-US" sz="2000" dirty="0" smtClean="0">
              <a:latin typeface="Economica"/>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a:latin typeface="Economica"/>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3986712266"/>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508749"/>
            <a:ext cx="8520599" cy="533399"/>
          </a:xfrm>
          <a:prstGeom prst="rect">
            <a:avLst/>
          </a:prstGeom>
        </p:spPr>
        <p:txBody>
          <a:bodyPr lIns="91425" tIns="91425" rIns="91425" bIns="91425" anchor="b" anchorCtr="0">
            <a:noAutofit/>
          </a:bodyPr>
          <a:lstStyle/>
          <a:p>
            <a:pPr lvl="0"/>
            <a:r>
              <a:rPr lang="en" sz="2500" dirty="0" smtClean="0">
                <a:solidFill>
                  <a:schemeClr val="tx2"/>
                </a:solidFill>
              </a:rPr>
              <a:t>Whitney: </a:t>
            </a:r>
            <a:r>
              <a:rPr lang="en-US" sz="2100" b="1" dirty="0">
                <a:solidFill>
                  <a:srgbClr val="FFC000"/>
                </a:solidFill>
              </a:rPr>
              <a:t>Code-Meshing as an Object of Study in </a:t>
            </a:r>
            <a:r>
              <a:rPr lang="en-US" sz="2100" b="1" dirty="0" smtClean="0">
                <a:solidFill>
                  <a:srgbClr val="FFC000"/>
                </a:solidFill>
              </a:rPr>
              <a:t/>
            </a:r>
            <a:br>
              <a:rPr lang="en-US" sz="2100" b="1" dirty="0" smtClean="0">
                <a:solidFill>
                  <a:srgbClr val="FFC000"/>
                </a:solidFill>
              </a:rPr>
            </a:br>
            <a:r>
              <a:rPr lang="en-US" sz="2100" b="1" dirty="0" smtClean="0">
                <a:solidFill>
                  <a:srgbClr val="FFC000"/>
                </a:solidFill>
              </a:rPr>
              <a:t>Formal</a:t>
            </a:r>
            <a:r>
              <a:rPr lang="en-US" sz="2100" b="1" dirty="0">
                <a:solidFill>
                  <a:srgbClr val="FFC000"/>
                </a:solidFill>
              </a:rPr>
              <a:t>, Argumentative Writing</a:t>
            </a:r>
            <a:endParaRPr lang="en" sz="2100" b="1" dirty="0">
              <a:solidFill>
                <a:srgbClr val="FFC000"/>
              </a:solidFill>
            </a:endParaRPr>
          </a:p>
        </p:txBody>
      </p:sp>
      <p:sp>
        <p:nvSpPr>
          <p:cNvPr id="99" name="Shape 99"/>
          <p:cNvSpPr txBox="1">
            <a:spLocks noGrp="1"/>
          </p:cNvSpPr>
          <p:nvPr>
            <p:ph type="body" idx="1"/>
          </p:nvPr>
        </p:nvSpPr>
        <p:spPr>
          <a:xfrm>
            <a:off x="-152400" y="1047751"/>
            <a:ext cx="9372600"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ea typeface="Economica"/>
              <a:cs typeface="Economica"/>
              <a:sym typeface="Economica"/>
            </a:endParaRPr>
          </a:p>
          <a:p>
            <a:pPr marL="457200" lvl="0" indent="-381000">
              <a:buClr>
                <a:srgbClr val="D16349"/>
              </a:buClr>
              <a:buSzPct val="100000"/>
              <a:buFont typeface="Economica"/>
              <a:buChar char=""/>
            </a:pPr>
            <a:r>
              <a:rPr lang="en-US" sz="2400" b="1" dirty="0">
                <a:latin typeface="Georgia"/>
                <a:ea typeface="Economica"/>
                <a:cs typeface="Economica"/>
                <a:sym typeface="Economica"/>
              </a:rPr>
              <a:t>Where do we code-mesh?</a:t>
            </a:r>
          </a:p>
          <a:p>
            <a:pPr marL="901700" lvl="1" indent="-342900">
              <a:buClr>
                <a:srgbClr val="CCB400"/>
              </a:buClr>
              <a:buSzPct val="100000"/>
              <a:buNone/>
            </a:pPr>
            <a:endParaRPr lang="en-US" sz="20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200" dirty="0">
                <a:latin typeface="Georgia"/>
                <a:ea typeface="Economica"/>
                <a:cs typeface="Economica"/>
                <a:sym typeface="Economica"/>
              </a:rPr>
              <a:t>In students’ freewriting and early drafting</a:t>
            </a:r>
          </a:p>
          <a:p>
            <a:pPr marL="901700" lvl="1" indent="-342900">
              <a:buClr>
                <a:srgbClr val="CCB400"/>
              </a:buClr>
              <a:buSzPct val="100000"/>
              <a:buNone/>
            </a:pPr>
            <a:endParaRPr lang="en-US" sz="20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200" dirty="0">
                <a:latin typeface="Georgia"/>
                <a:ea typeface="Economica"/>
                <a:cs typeface="Economica"/>
                <a:sym typeface="Economica"/>
              </a:rPr>
              <a:t>“Recasting” in informal assignments: </a:t>
            </a:r>
          </a:p>
          <a:p>
            <a:pPr marL="1176020" lvl="2" indent="-342900">
              <a:buClr>
                <a:srgbClr val="8CADAE"/>
              </a:buClr>
              <a:buFont typeface="Arial" panose="020B0604020202020204" pitchFamily="34" charset="0"/>
              <a:buChar char="•"/>
            </a:pPr>
            <a:r>
              <a:rPr lang="en-US" sz="2000" dirty="0">
                <a:latin typeface="Georgia"/>
                <a:ea typeface="Economica"/>
                <a:cs typeface="Economica"/>
                <a:sym typeface="Economica"/>
              </a:rPr>
              <a:t>“translate” a scientific study into a letter to a family member</a:t>
            </a:r>
          </a:p>
          <a:p>
            <a:pPr marL="1176020" lvl="2" indent="-342900">
              <a:buClr>
                <a:srgbClr val="8CADAE"/>
              </a:buClr>
              <a:buFont typeface="Arial" panose="020B0604020202020204" pitchFamily="34" charset="0"/>
              <a:buChar char="•"/>
            </a:pPr>
            <a:r>
              <a:rPr lang="en-US" sz="2000" dirty="0">
                <a:latin typeface="Georgia"/>
                <a:ea typeface="Economica"/>
                <a:cs typeface="Economica"/>
                <a:sym typeface="Economica"/>
              </a:rPr>
              <a:t>Write a “conversation” between AI scholars/philosophers</a:t>
            </a:r>
          </a:p>
          <a:p>
            <a:pPr marL="1176020" lvl="2" indent="-342900">
              <a:buClr>
                <a:srgbClr val="8CADAE"/>
              </a:buClr>
              <a:buNone/>
            </a:pPr>
            <a:endParaRPr lang="en-US" sz="1800" dirty="0">
              <a:latin typeface="Georgia"/>
              <a:ea typeface="Economica"/>
              <a:cs typeface="Economica"/>
              <a:sym typeface="Economica"/>
            </a:endParaRPr>
          </a:p>
          <a:p>
            <a:pPr marL="0" lvl="0" indent="0">
              <a:buNone/>
            </a:pPr>
            <a:endParaRPr lang="en-US" sz="2000" dirty="0" smtClean="0">
              <a:latin typeface="Economica"/>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a:latin typeface="Economica"/>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286972268"/>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508749"/>
            <a:ext cx="8520599" cy="533399"/>
          </a:xfrm>
          <a:prstGeom prst="rect">
            <a:avLst/>
          </a:prstGeom>
        </p:spPr>
        <p:txBody>
          <a:bodyPr lIns="91425" tIns="91425" rIns="91425" bIns="91425" anchor="b" anchorCtr="0">
            <a:noAutofit/>
          </a:bodyPr>
          <a:lstStyle/>
          <a:p>
            <a:pPr lvl="0"/>
            <a:r>
              <a:rPr lang="en" sz="2500" dirty="0" smtClean="0">
                <a:solidFill>
                  <a:schemeClr val="tx2"/>
                </a:solidFill>
              </a:rPr>
              <a:t>Whitney: </a:t>
            </a:r>
            <a:r>
              <a:rPr lang="en-US" sz="2100" b="1" dirty="0">
                <a:solidFill>
                  <a:srgbClr val="FFC000"/>
                </a:solidFill>
              </a:rPr>
              <a:t>Code-Meshing as an Object of Study in </a:t>
            </a:r>
            <a:r>
              <a:rPr lang="en-US" sz="2100" b="1" dirty="0" smtClean="0">
                <a:solidFill>
                  <a:srgbClr val="FFC000"/>
                </a:solidFill>
              </a:rPr>
              <a:t/>
            </a:r>
            <a:br>
              <a:rPr lang="en-US" sz="2100" b="1" dirty="0" smtClean="0">
                <a:solidFill>
                  <a:srgbClr val="FFC000"/>
                </a:solidFill>
              </a:rPr>
            </a:br>
            <a:r>
              <a:rPr lang="en-US" sz="2100" b="1" dirty="0" smtClean="0">
                <a:solidFill>
                  <a:srgbClr val="FFC000"/>
                </a:solidFill>
              </a:rPr>
              <a:t>Formal</a:t>
            </a:r>
            <a:r>
              <a:rPr lang="en-US" sz="2100" b="1" dirty="0">
                <a:solidFill>
                  <a:srgbClr val="FFC000"/>
                </a:solidFill>
              </a:rPr>
              <a:t>, Argumentative Writing</a:t>
            </a:r>
            <a:endParaRPr lang="en" sz="2100" b="1" dirty="0">
              <a:solidFill>
                <a:srgbClr val="FFC000"/>
              </a:solidFill>
            </a:endParaRPr>
          </a:p>
        </p:txBody>
      </p:sp>
      <p:sp>
        <p:nvSpPr>
          <p:cNvPr id="99" name="Shape 99"/>
          <p:cNvSpPr txBox="1">
            <a:spLocks noGrp="1"/>
          </p:cNvSpPr>
          <p:nvPr>
            <p:ph type="body" idx="1"/>
          </p:nvPr>
        </p:nvSpPr>
        <p:spPr>
          <a:xfrm>
            <a:off x="-152400" y="1047751"/>
            <a:ext cx="9372600"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ea typeface="Economica"/>
              <a:cs typeface="Economica"/>
              <a:sym typeface="Economica"/>
            </a:endParaRPr>
          </a:p>
          <a:p>
            <a:pPr marL="457200" lvl="0" indent="-381000">
              <a:buClr>
                <a:srgbClr val="D16349"/>
              </a:buClr>
              <a:buSzPct val="100000"/>
              <a:buFont typeface="Economica"/>
              <a:buChar char=""/>
            </a:pPr>
            <a:r>
              <a:rPr lang="en-US" sz="2400" b="1" dirty="0">
                <a:latin typeface="Georgia"/>
                <a:ea typeface="Economica"/>
                <a:cs typeface="Economica"/>
                <a:sym typeface="Economica"/>
              </a:rPr>
              <a:t>Where do we code-mesh?</a:t>
            </a:r>
          </a:p>
          <a:p>
            <a:pPr marL="901700" lvl="1" indent="-342900">
              <a:buClr>
                <a:srgbClr val="CCB400"/>
              </a:buClr>
              <a:buSzPct val="100000"/>
              <a:buNone/>
            </a:pPr>
            <a:endParaRPr lang="en-US" sz="20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200" dirty="0">
                <a:latin typeface="Georgia"/>
                <a:ea typeface="Economica"/>
                <a:cs typeface="Economica"/>
                <a:sym typeface="Economica"/>
              </a:rPr>
              <a:t>In students’ freewriting and early drafting</a:t>
            </a:r>
          </a:p>
          <a:p>
            <a:pPr marL="901700" lvl="1" indent="-342900">
              <a:buClr>
                <a:srgbClr val="CCB400"/>
              </a:buClr>
              <a:buSzPct val="100000"/>
              <a:buNone/>
            </a:pPr>
            <a:endParaRPr lang="en-US" sz="20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200" dirty="0">
                <a:latin typeface="Georgia"/>
                <a:ea typeface="Economica"/>
                <a:cs typeface="Economica"/>
                <a:sym typeface="Economica"/>
              </a:rPr>
              <a:t>“Recasting” in informal assignments: </a:t>
            </a:r>
          </a:p>
          <a:p>
            <a:pPr marL="1176020" lvl="2" indent="-342900">
              <a:buClr>
                <a:srgbClr val="8CADAE"/>
              </a:buClr>
              <a:buFont typeface="Arial" panose="020B0604020202020204" pitchFamily="34" charset="0"/>
              <a:buChar char="•"/>
            </a:pPr>
            <a:r>
              <a:rPr lang="en-US" sz="2000" dirty="0">
                <a:latin typeface="Georgia"/>
                <a:ea typeface="Economica"/>
                <a:cs typeface="Economica"/>
                <a:sym typeface="Economica"/>
              </a:rPr>
              <a:t>“translate” a scientific study into a letter to a family member</a:t>
            </a:r>
          </a:p>
          <a:p>
            <a:pPr marL="1176020" lvl="2" indent="-342900">
              <a:buClr>
                <a:srgbClr val="8CADAE"/>
              </a:buClr>
              <a:buFont typeface="Arial" panose="020B0604020202020204" pitchFamily="34" charset="0"/>
              <a:buChar char="•"/>
            </a:pPr>
            <a:r>
              <a:rPr lang="en-US" sz="2000" dirty="0">
                <a:latin typeface="Georgia"/>
                <a:ea typeface="Economica"/>
                <a:cs typeface="Economica"/>
                <a:sym typeface="Economica"/>
              </a:rPr>
              <a:t>Write a “conversation” between AI scholars/philosophers</a:t>
            </a:r>
          </a:p>
          <a:p>
            <a:pPr marL="1176020" lvl="2" indent="-342900">
              <a:buClr>
                <a:srgbClr val="8CADAE"/>
              </a:buClr>
              <a:buNone/>
            </a:pPr>
            <a:endParaRPr lang="en-US" sz="18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200" dirty="0">
                <a:latin typeface="Georgia"/>
                <a:ea typeface="Economica"/>
                <a:cs typeface="Economica"/>
                <a:sym typeface="Economica"/>
              </a:rPr>
              <a:t>In discussions about “translation” that take place throughout the semester, starting with first informal assignment…</a:t>
            </a:r>
          </a:p>
          <a:p>
            <a:pPr marL="0" lvl="0" indent="0">
              <a:buNone/>
            </a:pPr>
            <a:endParaRPr lang="en-US" sz="2000" dirty="0" smtClean="0">
              <a:latin typeface="Economica"/>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a:latin typeface="Economica"/>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154923447"/>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508749"/>
            <a:ext cx="8520599" cy="533399"/>
          </a:xfrm>
          <a:prstGeom prst="rect">
            <a:avLst/>
          </a:prstGeom>
        </p:spPr>
        <p:txBody>
          <a:bodyPr lIns="91425" tIns="91425" rIns="91425" bIns="91425" anchor="b" anchorCtr="0">
            <a:noAutofit/>
          </a:bodyPr>
          <a:lstStyle/>
          <a:p>
            <a:pPr lvl="0"/>
            <a:r>
              <a:rPr lang="en" sz="2500" dirty="0" smtClean="0">
                <a:solidFill>
                  <a:schemeClr val="tx2"/>
                </a:solidFill>
              </a:rPr>
              <a:t>Whitney: </a:t>
            </a:r>
            <a:r>
              <a:rPr lang="en-US" sz="2100" b="1" dirty="0">
                <a:solidFill>
                  <a:srgbClr val="FFC000"/>
                </a:solidFill>
              </a:rPr>
              <a:t>Code-Meshing as an Object of Study in </a:t>
            </a:r>
            <a:r>
              <a:rPr lang="en-US" sz="2100" b="1" dirty="0" smtClean="0">
                <a:solidFill>
                  <a:srgbClr val="FFC000"/>
                </a:solidFill>
              </a:rPr>
              <a:t/>
            </a:r>
            <a:br>
              <a:rPr lang="en-US" sz="2100" b="1" dirty="0" smtClean="0">
                <a:solidFill>
                  <a:srgbClr val="FFC000"/>
                </a:solidFill>
              </a:rPr>
            </a:br>
            <a:r>
              <a:rPr lang="en-US" sz="2100" b="1" dirty="0" smtClean="0">
                <a:solidFill>
                  <a:srgbClr val="FFC000"/>
                </a:solidFill>
              </a:rPr>
              <a:t>Formal</a:t>
            </a:r>
            <a:r>
              <a:rPr lang="en-US" sz="2100" b="1" dirty="0">
                <a:solidFill>
                  <a:srgbClr val="FFC000"/>
                </a:solidFill>
              </a:rPr>
              <a:t>, Argumentative Writing</a:t>
            </a:r>
            <a:endParaRPr lang="en" sz="2100" b="1" dirty="0">
              <a:solidFill>
                <a:srgbClr val="FFC000"/>
              </a:solidFill>
            </a:endParaRPr>
          </a:p>
        </p:txBody>
      </p:sp>
      <p:sp>
        <p:nvSpPr>
          <p:cNvPr id="99" name="Shape 99"/>
          <p:cNvSpPr txBox="1">
            <a:spLocks noGrp="1"/>
          </p:cNvSpPr>
          <p:nvPr>
            <p:ph type="body" idx="1"/>
          </p:nvPr>
        </p:nvSpPr>
        <p:spPr>
          <a:xfrm>
            <a:off x="152400" y="1047751"/>
            <a:ext cx="9067800"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ea typeface="Economica"/>
              <a:cs typeface="Economica"/>
              <a:sym typeface="Economica"/>
            </a:endParaRPr>
          </a:p>
          <a:p>
            <a:pPr marL="457200" lvl="0" indent="-381000">
              <a:buClr>
                <a:srgbClr val="D16349"/>
              </a:buClr>
              <a:buSzPct val="100000"/>
              <a:buFont typeface="Economica"/>
              <a:buChar char=""/>
            </a:pPr>
            <a:r>
              <a:rPr lang="en-US" sz="2400" b="1" dirty="0">
                <a:latin typeface="Georgia"/>
                <a:ea typeface="Economica"/>
                <a:cs typeface="Economica"/>
                <a:sym typeface="Economica"/>
              </a:rPr>
              <a:t>Informal Assignment: “</a:t>
            </a:r>
            <a:r>
              <a:rPr lang="en-US" sz="2400" b="1" dirty="0" err="1">
                <a:latin typeface="Georgia"/>
                <a:ea typeface="Economica"/>
                <a:cs typeface="Economica"/>
                <a:sym typeface="Economica"/>
              </a:rPr>
              <a:t>Untranslatables</a:t>
            </a:r>
            <a:r>
              <a:rPr lang="en-US" sz="2400" b="1" dirty="0">
                <a:latin typeface="Georgia"/>
                <a:ea typeface="Economica"/>
                <a:cs typeface="Economica"/>
                <a:sym typeface="Economica"/>
              </a:rPr>
              <a:t>” </a:t>
            </a:r>
          </a:p>
          <a:p>
            <a:pPr marL="457200" lvl="0" indent="-381000">
              <a:buClr>
                <a:srgbClr val="D16349"/>
              </a:buClr>
              <a:buSzPct val="100000"/>
              <a:buFont typeface="Economica"/>
              <a:buChar char=""/>
            </a:pPr>
            <a:r>
              <a:rPr lang="en-US" sz="2000" dirty="0">
                <a:latin typeface="Georgia"/>
                <a:ea typeface="Economica"/>
                <a:cs typeface="Economica"/>
                <a:sym typeface="Economica"/>
              </a:rPr>
              <a:t>(what makes a text hard to translate?)</a:t>
            </a:r>
          </a:p>
          <a:p>
            <a:pPr marL="457200" lvl="0" indent="-381000">
              <a:buClr>
                <a:srgbClr val="D16349"/>
              </a:buClr>
              <a:buSzPct val="100000"/>
              <a:buFont typeface="Economica"/>
              <a:buChar char=""/>
            </a:pPr>
            <a:endParaRPr lang="en-US" sz="12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000" dirty="0">
                <a:latin typeface="Georgia"/>
                <a:ea typeface="Economica"/>
                <a:cs typeface="Economica"/>
                <a:sym typeface="Economica"/>
              </a:rPr>
              <a:t>translation across languages? registers? cultures? genres?</a:t>
            </a:r>
          </a:p>
          <a:p>
            <a:pPr marL="901700" lvl="1" indent="-342900">
              <a:buClr>
                <a:srgbClr val="CCB400"/>
              </a:buClr>
              <a:buSzPct val="100000"/>
              <a:buFont typeface="Arial" panose="020B0604020202020204" pitchFamily="34" charset="0"/>
              <a:buChar char="•"/>
            </a:pPr>
            <a:endParaRPr lang="en-US" sz="2000" dirty="0">
              <a:latin typeface="Georgia"/>
              <a:ea typeface="Economica"/>
              <a:cs typeface="Economica"/>
              <a:sym typeface="Economica"/>
            </a:endParaRPr>
          </a:p>
          <a:p>
            <a:pPr marL="1176020" lvl="2" indent="-342900">
              <a:buClr>
                <a:srgbClr val="8CADAE"/>
              </a:buClr>
              <a:buFont typeface="Arial" panose="020B0604020202020204" pitchFamily="34" charset="0"/>
              <a:buChar char="•"/>
            </a:pPr>
            <a:endParaRPr lang="en-US" sz="1800" dirty="0">
              <a:latin typeface="Georgia"/>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a:latin typeface="Economica"/>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3823727101"/>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81000" y="1047750"/>
            <a:ext cx="8382000" cy="3733800"/>
          </a:xfrm>
          <a:prstGeom prst="rect">
            <a:avLst/>
          </a:prstGeom>
        </p:spPr>
        <p:txBody>
          <a:bodyPr lIns="91425" tIns="91425" rIns="91425" bIns="91425" anchor="t" anchorCtr="0">
            <a:noAutofit/>
          </a:bodyPr>
          <a:lstStyle/>
          <a:p>
            <a:pPr marL="76200" lvl="0" indent="0">
              <a:buSzPct val="100000"/>
              <a:buNone/>
            </a:pPr>
            <a:r>
              <a:rPr lang="en" sz="2400" b="1" dirty="0" smtClean="0">
                <a:solidFill>
                  <a:schemeClr val="tx2"/>
                </a:solidFill>
                <a:ea typeface="Economica"/>
                <a:cs typeface="Economica"/>
                <a:sym typeface="Economica"/>
              </a:rPr>
              <a:t>Controversy</a:t>
            </a:r>
            <a:r>
              <a:rPr lang="en" sz="2400" b="1" dirty="0">
                <a:solidFill>
                  <a:schemeClr val="tx2"/>
                </a:solidFill>
                <a:ea typeface="Economica"/>
                <a:cs typeface="Economica"/>
                <a:sym typeface="Economica"/>
              </a:rPr>
              <a:t>:</a:t>
            </a:r>
            <a:r>
              <a:rPr lang="en" sz="2400" dirty="0">
                <a:solidFill>
                  <a:schemeClr val="tx2"/>
                </a:solidFill>
                <a:ea typeface="Economica"/>
                <a:cs typeface="Economica"/>
                <a:sym typeface="Economica"/>
              </a:rPr>
              <a:t> </a:t>
            </a:r>
            <a:r>
              <a:rPr lang="en" sz="2400" dirty="0" smtClean="0">
                <a:solidFill>
                  <a:schemeClr val="tx2"/>
                </a:solidFill>
                <a:ea typeface="Economica"/>
                <a:cs typeface="Economica"/>
                <a:sym typeface="Economica"/>
              </a:rPr>
              <a:t>Is it </a:t>
            </a:r>
            <a:r>
              <a:rPr lang="en" sz="2400" i="1" dirty="0" smtClean="0">
                <a:solidFill>
                  <a:schemeClr val="tx2"/>
                </a:solidFill>
                <a:ea typeface="Economica"/>
                <a:cs typeface="Economica"/>
                <a:sym typeface="Economica"/>
              </a:rPr>
              <a:t>code-switching </a:t>
            </a:r>
            <a:r>
              <a:rPr lang="en" sz="2400" dirty="0" smtClean="0">
                <a:solidFill>
                  <a:schemeClr val="tx2"/>
                </a:solidFill>
                <a:ea typeface="Economica"/>
                <a:cs typeface="Economica"/>
                <a:sym typeface="Economica"/>
              </a:rPr>
              <a:t>or </a:t>
            </a:r>
            <a:r>
              <a:rPr lang="en" sz="2400" i="1" dirty="0" smtClean="0">
                <a:solidFill>
                  <a:schemeClr val="tx2"/>
                </a:solidFill>
                <a:ea typeface="Economica"/>
                <a:cs typeface="Economica"/>
                <a:sym typeface="Economica"/>
              </a:rPr>
              <a:t>code-meshing</a:t>
            </a:r>
            <a:r>
              <a:rPr lang="en" sz="2400" dirty="0" smtClean="0">
                <a:solidFill>
                  <a:schemeClr val="tx2"/>
                </a:solidFill>
                <a:ea typeface="Economica"/>
                <a:cs typeface="Economica"/>
                <a:sym typeface="Economica"/>
              </a:rPr>
              <a:t>?</a:t>
            </a:r>
            <a:endParaRPr lang="en" sz="2000" dirty="0" smtClean="0">
              <a:solidFill>
                <a:schemeClr val="tx2"/>
              </a:solidFill>
              <a:ea typeface="Economica"/>
              <a:cs typeface="Economica"/>
              <a:sym typeface="Economica"/>
            </a:endParaRPr>
          </a:p>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400" b="1" dirty="0" smtClean="0">
                <a:solidFill>
                  <a:schemeClr val="tx2"/>
                </a:solidFill>
                <a:ea typeface="Economica"/>
                <a:cs typeface="Economica"/>
                <a:sym typeface="Economica"/>
              </a:rPr>
              <a:t>Definitions: </a:t>
            </a:r>
          </a:p>
          <a:p>
            <a:pPr marL="419100" indent="-342900">
              <a:buClr>
                <a:srgbClr val="D16349"/>
              </a:buClr>
              <a:buSzPct val="100000"/>
            </a:pPr>
            <a:r>
              <a:rPr lang="en" sz="2400" i="1" dirty="0" smtClean="0">
                <a:ea typeface="Economica"/>
                <a:cs typeface="Economica"/>
                <a:sym typeface="Economica"/>
              </a:rPr>
              <a:t>code-switching</a:t>
            </a:r>
            <a:r>
              <a:rPr lang="en" sz="2400" b="1" i="1" dirty="0" smtClean="0">
                <a:ea typeface="Economica"/>
                <a:cs typeface="Economica"/>
                <a:sym typeface="Economica"/>
              </a:rPr>
              <a:t> </a:t>
            </a:r>
            <a:endParaRPr lang="en" sz="2400" b="1" i="1" dirty="0">
              <a:ea typeface="Economica"/>
              <a:cs typeface="Economica"/>
              <a:sym typeface="Economica"/>
            </a:endParaRPr>
          </a:p>
          <a:p>
            <a:pPr marL="967740" lvl="2" indent="-342900">
              <a:buClr>
                <a:srgbClr val="D16349"/>
              </a:buClr>
              <a:buSzPct val="100000"/>
              <a:buFont typeface="Arial" panose="020B0604020202020204" pitchFamily="34" charset="0"/>
              <a:buChar char="•"/>
            </a:pPr>
            <a:r>
              <a:rPr lang="en" sz="2400" b="1" dirty="0" smtClean="0">
                <a:ea typeface="Economica"/>
                <a:cs typeface="Economica"/>
                <a:sym typeface="Economica"/>
              </a:rPr>
              <a:t>shifts </a:t>
            </a:r>
            <a:r>
              <a:rPr lang="en" sz="2400" b="1" dirty="0">
                <a:ea typeface="Economica"/>
                <a:cs typeface="Economica"/>
                <a:sym typeface="Economica"/>
              </a:rPr>
              <a:t>between multiple </a:t>
            </a:r>
            <a:r>
              <a:rPr lang="en" sz="2400" b="1" dirty="0" smtClean="0">
                <a:ea typeface="Economica"/>
                <a:cs typeface="Economica"/>
                <a:sym typeface="Economica"/>
              </a:rPr>
              <a:t>languages, local varieties, or registers</a:t>
            </a:r>
            <a:endParaRPr lang="en" sz="2400" b="1" dirty="0">
              <a:ea typeface="Economica"/>
              <a:cs typeface="Economica"/>
              <a:sym typeface="Economica"/>
            </a:endParaRPr>
          </a:p>
          <a:p>
            <a:pPr marL="624840" lvl="2" indent="0">
              <a:buClr>
                <a:srgbClr val="D16349"/>
              </a:buClr>
              <a:buSzPct val="100000"/>
              <a:buNone/>
            </a:pPr>
            <a:endParaRPr lang="en" sz="1200" dirty="0">
              <a:ea typeface="Economica"/>
              <a:cs typeface="Economica"/>
              <a:sym typeface="Economica"/>
            </a:endParaRPr>
          </a:p>
          <a:p>
            <a:pPr marL="624840" lvl="2" indent="0">
              <a:buClr>
                <a:srgbClr val="D16349"/>
              </a:buClr>
              <a:buSzPct val="100000"/>
              <a:buNone/>
            </a:pPr>
            <a:endParaRPr lang="en" b="1" dirty="0" smtClean="0">
              <a:solidFill>
                <a:srgbClr val="646B86"/>
              </a:solidFill>
              <a:ea typeface="Economica"/>
              <a:cs typeface="Economica"/>
              <a:sym typeface="Economica"/>
            </a:endParaRPr>
          </a:p>
        </p:txBody>
      </p:sp>
    </p:spTree>
    <p:extLst>
      <p:ext uri="{BB962C8B-B14F-4D97-AF65-F5344CB8AC3E}">
        <p14:creationId xmlns:p14="http://schemas.microsoft.com/office/powerpoint/2010/main" val="2829654540"/>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04800" y="508749"/>
            <a:ext cx="8520599" cy="533399"/>
          </a:xfrm>
          <a:prstGeom prst="rect">
            <a:avLst/>
          </a:prstGeom>
        </p:spPr>
        <p:txBody>
          <a:bodyPr lIns="91425" tIns="91425" rIns="91425" bIns="91425" anchor="b" anchorCtr="0">
            <a:noAutofit/>
          </a:bodyPr>
          <a:lstStyle/>
          <a:p>
            <a:pPr lvl="0"/>
            <a:r>
              <a:rPr lang="en" sz="2500" dirty="0" smtClean="0">
                <a:solidFill>
                  <a:schemeClr val="tx2"/>
                </a:solidFill>
              </a:rPr>
              <a:t>Whitney: </a:t>
            </a:r>
            <a:r>
              <a:rPr lang="en-US" sz="2100" b="1" dirty="0">
                <a:solidFill>
                  <a:srgbClr val="FFC000"/>
                </a:solidFill>
              </a:rPr>
              <a:t>Code-Meshing as an Object of Study in </a:t>
            </a:r>
            <a:r>
              <a:rPr lang="en-US" sz="2100" b="1" dirty="0" smtClean="0">
                <a:solidFill>
                  <a:srgbClr val="FFC000"/>
                </a:solidFill>
              </a:rPr>
              <a:t/>
            </a:r>
            <a:br>
              <a:rPr lang="en-US" sz="2100" b="1" dirty="0" smtClean="0">
                <a:solidFill>
                  <a:srgbClr val="FFC000"/>
                </a:solidFill>
              </a:rPr>
            </a:br>
            <a:r>
              <a:rPr lang="en-US" sz="2100" b="1" dirty="0" smtClean="0">
                <a:solidFill>
                  <a:srgbClr val="FFC000"/>
                </a:solidFill>
              </a:rPr>
              <a:t>Formal</a:t>
            </a:r>
            <a:r>
              <a:rPr lang="en-US" sz="2100" b="1" dirty="0">
                <a:solidFill>
                  <a:srgbClr val="FFC000"/>
                </a:solidFill>
              </a:rPr>
              <a:t>, Argumentative Writing</a:t>
            </a:r>
            <a:endParaRPr lang="en" sz="2100" b="1" dirty="0">
              <a:solidFill>
                <a:srgbClr val="FFC000"/>
              </a:solidFill>
            </a:endParaRPr>
          </a:p>
        </p:txBody>
      </p:sp>
      <p:sp>
        <p:nvSpPr>
          <p:cNvPr id="99" name="Shape 99"/>
          <p:cNvSpPr txBox="1">
            <a:spLocks noGrp="1"/>
          </p:cNvSpPr>
          <p:nvPr>
            <p:ph type="body" idx="1"/>
          </p:nvPr>
        </p:nvSpPr>
        <p:spPr>
          <a:xfrm>
            <a:off x="152400" y="1047751"/>
            <a:ext cx="9067800" cy="3886199"/>
          </a:xfrm>
          <a:prstGeom prst="rect">
            <a:avLst/>
          </a:prstGeom>
        </p:spPr>
        <p:txBody>
          <a:bodyPr lIns="91425" tIns="91425" rIns="91425" bIns="91425" anchor="t" anchorCtr="0">
            <a:noAutofit/>
          </a:bodyPr>
          <a:lstStyle/>
          <a:p>
            <a:pPr marL="457200" lvl="0" indent="-381000">
              <a:buSzPct val="100000"/>
              <a:buFont typeface="Economica"/>
            </a:pPr>
            <a:endParaRPr lang="en-US" sz="1200" b="1" dirty="0" smtClean="0">
              <a:ea typeface="Economica"/>
              <a:cs typeface="Economica"/>
              <a:sym typeface="Economica"/>
            </a:endParaRPr>
          </a:p>
          <a:p>
            <a:pPr marL="457200" lvl="0" indent="-381000">
              <a:buClr>
                <a:srgbClr val="D16349"/>
              </a:buClr>
              <a:buSzPct val="100000"/>
              <a:buFont typeface="Economica"/>
              <a:buChar char=""/>
            </a:pPr>
            <a:r>
              <a:rPr lang="en-US" sz="2400" b="1" dirty="0">
                <a:latin typeface="Georgia"/>
                <a:ea typeface="Economica"/>
                <a:cs typeface="Economica"/>
                <a:sym typeface="Economica"/>
              </a:rPr>
              <a:t>Informal Assignment: “</a:t>
            </a:r>
            <a:r>
              <a:rPr lang="en-US" sz="2400" b="1" dirty="0" err="1">
                <a:latin typeface="Georgia"/>
                <a:ea typeface="Economica"/>
                <a:cs typeface="Economica"/>
                <a:sym typeface="Economica"/>
              </a:rPr>
              <a:t>Untranslatables</a:t>
            </a:r>
            <a:r>
              <a:rPr lang="en-US" sz="2400" b="1" dirty="0">
                <a:latin typeface="Georgia"/>
                <a:ea typeface="Economica"/>
                <a:cs typeface="Economica"/>
                <a:sym typeface="Economica"/>
              </a:rPr>
              <a:t>” </a:t>
            </a:r>
          </a:p>
          <a:p>
            <a:pPr marL="457200" lvl="0" indent="-381000">
              <a:buClr>
                <a:srgbClr val="D16349"/>
              </a:buClr>
              <a:buSzPct val="100000"/>
              <a:buFont typeface="Economica"/>
              <a:buChar char=""/>
            </a:pPr>
            <a:r>
              <a:rPr lang="en-US" sz="2000" dirty="0">
                <a:latin typeface="Georgia"/>
                <a:ea typeface="Economica"/>
                <a:cs typeface="Economica"/>
                <a:sym typeface="Economica"/>
              </a:rPr>
              <a:t>(what makes a text hard to translate?)</a:t>
            </a:r>
          </a:p>
          <a:p>
            <a:pPr marL="457200" lvl="0" indent="-381000">
              <a:buClr>
                <a:srgbClr val="D16349"/>
              </a:buClr>
              <a:buSzPct val="100000"/>
              <a:buFont typeface="Economica"/>
              <a:buChar char=""/>
            </a:pPr>
            <a:endParaRPr lang="en-US" sz="1200" dirty="0">
              <a:latin typeface="Georgia"/>
              <a:ea typeface="Economica"/>
              <a:cs typeface="Economica"/>
              <a:sym typeface="Economica"/>
            </a:endParaRPr>
          </a:p>
          <a:p>
            <a:pPr marL="901700" lvl="1" indent="-342900">
              <a:buClr>
                <a:srgbClr val="CCB400"/>
              </a:buClr>
              <a:buSzPct val="100000"/>
              <a:buFont typeface="Arial" panose="020B0604020202020204" pitchFamily="34" charset="0"/>
              <a:buChar char="•"/>
            </a:pPr>
            <a:r>
              <a:rPr lang="en-US" sz="2000" dirty="0">
                <a:latin typeface="Georgia"/>
                <a:ea typeface="Economica"/>
                <a:cs typeface="Economica"/>
                <a:sym typeface="Economica"/>
              </a:rPr>
              <a:t>translation across languages? registers? cultures? genres?</a:t>
            </a:r>
          </a:p>
          <a:p>
            <a:pPr marL="901700" lvl="1" indent="-342900">
              <a:buClr>
                <a:srgbClr val="CCB400"/>
              </a:buClr>
              <a:buSzPct val="100000"/>
              <a:buFont typeface="Arial" panose="020B0604020202020204" pitchFamily="34" charset="0"/>
              <a:buChar char="•"/>
            </a:pPr>
            <a:endParaRPr lang="en-US" sz="2000" dirty="0">
              <a:latin typeface="Georgia"/>
              <a:ea typeface="Economica"/>
              <a:cs typeface="Economica"/>
              <a:sym typeface="Economica"/>
            </a:endParaRPr>
          </a:p>
          <a:p>
            <a:pPr marL="627380" lvl="0" indent="-342900">
              <a:buClr>
                <a:srgbClr val="D16349"/>
              </a:buClr>
              <a:buSzPct val="100000"/>
              <a:buNone/>
            </a:pPr>
            <a:r>
              <a:rPr lang="en-US" sz="2000" b="1" dirty="0">
                <a:latin typeface="Georgia"/>
                <a:ea typeface="Economica"/>
                <a:cs typeface="Economica"/>
                <a:sym typeface="Economica"/>
              </a:rPr>
              <a:t>This becomes the basis for some students’ first argumentative paper (FP1)</a:t>
            </a:r>
          </a:p>
          <a:p>
            <a:pPr marL="1176020" lvl="2" indent="-342900">
              <a:buClr>
                <a:srgbClr val="8CADAE"/>
              </a:buClr>
              <a:buFont typeface="Arial" panose="020B0604020202020204" pitchFamily="34" charset="0"/>
              <a:buChar char="•"/>
            </a:pPr>
            <a:r>
              <a:rPr lang="en-US" sz="2000" dirty="0">
                <a:latin typeface="Georgia"/>
                <a:ea typeface="Economica"/>
                <a:cs typeface="Economica"/>
                <a:sym typeface="Economica"/>
              </a:rPr>
              <a:t>develop arguments relating to author’s intention as reflected through linguistic choices</a:t>
            </a:r>
          </a:p>
          <a:p>
            <a:pPr marL="1176020" lvl="2" indent="-342900">
              <a:buClr>
                <a:srgbClr val="8CADAE"/>
              </a:buClr>
              <a:buFont typeface="Arial" panose="020B0604020202020204" pitchFamily="34" charset="0"/>
              <a:buChar char="•"/>
            </a:pPr>
            <a:endParaRPr lang="en-US" sz="1800" dirty="0">
              <a:latin typeface="Georgia"/>
              <a:ea typeface="Economica"/>
              <a:cs typeface="Economica"/>
              <a:sym typeface="Economica"/>
            </a:endParaRPr>
          </a:p>
          <a:p>
            <a:pPr lvl="0">
              <a:buNone/>
            </a:pPr>
            <a:endParaRPr lang="en-US" sz="2000" dirty="0">
              <a:ea typeface="Economica"/>
              <a:cs typeface="Economica"/>
              <a:sym typeface="Economica"/>
            </a:endParaRPr>
          </a:p>
          <a:p>
            <a:pPr marL="0" lvl="0" indent="0">
              <a:buNone/>
            </a:pPr>
            <a:endParaRPr lang="en-US" sz="2000" dirty="0">
              <a:latin typeface="Economica"/>
              <a:ea typeface="Economica"/>
              <a:cs typeface="Economica"/>
              <a:sym typeface="Economica"/>
            </a:endParaRPr>
          </a:p>
          <a:p>
            <a:pPr marL="0" lvl="0" indent="0">
              <a:buNone/>
            </a:pPr>
            <a:endParaRPr lang="en-US" sz="2000" dirty="0">
              <a:latin typeface="Economica"/>
              <a:ea typeface="Economica"/>
              <a:cs typeface="Economica"/>
              <a:sym typeface="Economica"/>
            </a:endParaRPr>
          </a:p>
        </p:txBody>
      </p:sp>
    </p:spTree>
    <p:extLst>
      <p:ext uri="{BB962C8B-B14F-4D97-AF65-F5344CB8AC3E}">
        <p14:creationId xmlns:p14="http://schemas.microsoft.com/office/powerpoint/2010/main" val="3697283715"/>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6200" y="514350"/>
            <a:ext cx="8839200" cy="685800"/>
          </a:xfrm>
          <a:prstGeom prst="rect">
            <a:avLst/>
          </a:prstGeom>
        </p:spPr>
        <p:txBody>
          <a:bodyPr lIns="91425" tIns="91425" rIns="91425" bIns="91425" anchor="b" anchorCtr="0">
            <a:noAutofit/>
          </a:bodyPr>
          <a:lstStyle/>
          <a:p>
            <a:pPr lvl="0"/>
            <a:r>
              <a:rPr lang="en" sz="2800" dirty="0" smtClean="0">
                <a:solidFill>
                  <a:schemeClr val="tx1"/>
                </a:solidFill>
              </a:rPr>
              <a:t>Stella: </a:t>
            </a:r>
            <a:r>
              <a:rPr lang="en-US" sz="2800" b="1" dirty="0" smtClean="0">
                <a:solidFill>
                  <a:srgbClr val="FF7C80"/>
                </a:solidFill>
              </a:rPr>
              <a:t>The </a:t>
            </a:r>
            <a:r>
              <a:rPr lang="en-US" sz="2800" b="1" dirty="0">
                <a:solidFill>
                  <a:srgbClr val="FF7C80"/>
                </a:solidFill>
              </a:rPr>
              <a:t>Place and Practices of </a:t>
            </a:r>
            <a:r>
              <a:rPr lang="en-US" sz="2800" b="1" dirty="0" smtClean="0">
                <a:solidFill>
                  <a:srgbClr val="FF7C80"/>
                </a:solidFill>
              </a:rPr>
              <a:t/>
            </a:r>
            <a:br>
              <a:rPr lang="en-US" sz="2800" b="1" dirty="0" smtClean="0">
                <a:solidFill>
                  <a:srgbClr val="FF7C80"/>
                </a:solidFill>
              </a:rPr>
            </a:br>
            <a:r>
              <a:rPr lang="en-US" sz="2800" b="1" dirty="0" smtClean="0">
                <a:solidFill>
                  <a:srgbClr val="FF7C80"/>
                </a:solidFill>
              </a:rPr>
              <a:t>Code-Meshing </a:t>
            </a:r>
            <a:r>
              <a:rPr lang="en-US" sz="2800" b="1" dirty="0">
                <a:solidFill>
                  <a:srgbClr val="FF7C80"/>
                </a:solidFill>
              </a:rPr>
              <a:t>in </a:t>
            </a:r>
            <a:r>
              <a:rPr lang="en-US" sz="2800" b="1" dirty="0" smtClean="0">
                <a:solidFill>
                  <a:srgbClr val="FF7C80"/>
                </a:solidFill>
              </a:rPr>
              <a:t>Academic Writing</a:t>
            </a:r>
            <a:endParaRPr lang="en" sz="2800" b="1" dirty="0">
              <a:solidFill>
                <a:srgbClr val="FF7C80"/>
              </a:solidFill>
            </a:endParaRPr>
          </a:p>
        </p:txBody>
      </p:sp>
      <p:sp>
        <p:nvSpPr>
          <p:cNvPr id="2" name="Text Placeholder 1"/>
          <p:cNvSpPr>
            <a:spLocks noGrp="1"/>
          </p:cNvSpPr>
          <p:nvPr>
            <p:ph type="body" idx="1"/>
          </p:nvPr>
        </p:nvSpPr>
        <p:spPr>
          <a:xfrm>
            <a:off x="-76200" y="1200150"/>
            <a:ext cx="8991600" cy="3886199"/>
          </a:xfrm>
        </p:spPr>
        <p:txBody>
          <a:bodyPr>
            <a:normAutofit fontScale="92500"/>
          </a:bodyPr>
          <a:lstStyle/>
          <a:p>
            <a:pPr marL="457200" lvl="0" indent="-228600">
              <a:buClr>
                <a:srgbClr val="D16349"/>
              </a:buClr>
            </a:pPr>
            <a:r>
              <a:rPr lang="en-US" sz="2200" b="1" dirty="0" smtClean="0">
                <a:solidFill>
                  <a:schemeClr val="tx2"/>
                </a:solidFill>
              </a:rPr>
              <a:t>Code-meshing in published research articles</a:t>
            </a:r>
            <a:r>
              <a:rPr lang="en-US" sz="2200" dirty="0" smtClean="0">
                <a:solidFill>
                  <a:schemeClr val="tx2"/>
                </a:solidFill>
              </a:rPr>
              <a:t> </a:t>
            </a:r>
          </a:p>
          <a:p>
            <a:pPr marL="228600" lvl="0" indent="0">
              <a:buClr>
                <a:srgbClr val="D16349"/>
              </a:buClr>
              <a:buNone/>
            </a:pPr>
            <a:endParaRPr lang="en-US" sz="1300" dirty="0">
              <a:solidFill>
                <a:schemeClr val="tx2"/>
              </a:solidFill>
            </a:endParaRPr>
          </a:p>
          <a:p>
            <a:pPr marL="960120" lvl="1" indent="-457200">
              <a:buClr>
                <a:srgbClr val="D16349"/>
              </a:buClr>
              <a:buFont typeface="+mj-lt"/>
              <a:buAutoNum type="arabicPeriod"/>
            </a:pPr>
            <a:r>
              <a:rPr lang="en-US" sz="2500" dirty="0" err="1" smtClean="0">
                <a:solidFill>
                  <a:schemeClr val="tx2"/>
                </a:solidFill>
              </a:rPr>
              <a:t>Blowin</a:t>
            </a:r>
            <a:r>
              <a:rPr lang="en-US" sz="2500" dirty="0" smtClean="0">
                <a:solidFill>
                  <a:schemeClr val="tx2"/>
                </a:solidFill>
              </a:rPr>
              <a:t>’ in the Wind: English Grammar in United States Schools </a:t>
            </a:r>
            <a:endParaRPr lang="en-US" sz="2500" dirty="0" smtClean="0"/>
          </a:p>
          <a:p>
            <a:pPr marL="960120" lvl="1" indent="-457200">
              <a:buClr>
                <a:srgbClr val="D16349"/>
              </a:buClr>
              <a:buFont typeface="+mj-lt"/>
              <a:buAutoNum type="arabicPeriod"/>
            </a:pPr>
            <a:endParaRPr lang="en-US" sz="1100" dirty="0" smtClean="0"/>
          </a:p>
          <a:p>
            <a:pPr marL="960120" lvl="1" indent="-457200">
              <a:buClr>
                <a:srgbClr val="D16349"/>
              </a:buClr>
              <a:buFont typeface="+mj-lt"/>
              <a:buAutoNum type="arabicPeriod"/>
            </a:pPr>
            <a:r>
              <a:rPr lang="en-US" sz="2500" dirty="0" smtClean="0"/>
              <a:t>Language and African Americans: </a:t>
            </a:r>
            <a:r>
              <a:rPr lang="en-US" sz="2500" dirty="0" err="1" smtClean="0"/>
              <a:t>Movin</a:t>
            </a:r>
            <a:r>
              <a:rPr lang="en-US" sz="2500" dirty="0" smtClean="0"/>
              <a:t> on up a Lil Higher</a:t>
            </a:r>
          </a:p>
          <a:p>
            <a:pPr marL="960120" lvl="1" indent="-457200">
              <a:buClr>
                <a:srgbClr val="D16349"/>
              </a:buClr>
              <a:buFont typeface="+mj-lt"/>
              <a:buAutoNum type="arabicPeriod"/>
            </a:pPr>
            <a:endParaRPr lang="en-US" sz="1100" dirty="0" smtClean="0"/>
          </a:p>
          <a:p>
            <a:pPr marL="960120" lvl="1" indent="-457200">
              <a:buClr>
                <a:srgbClr val="D16349"/>
              </a:buClr>
              <a:buFont typeface="+mj-lt"/>
              <a:buAutoNum type="arabicPeriod"/>
            </a:pPr>
            <a:r>
              <a:rPr lang="en-US" sz="2500" dirty="0" smtClean="0"/>
              <a:t>To </a:t>
            </a:r>
            <a:r>
              <a:rPr lang="en-US" sz="2500" dirty="0"/>
              <a:t>Err Is Human; To Study Err-Making Is Cognitive Science</a:t>
            </a:r>
            <a:endParaRPr lang="en-US" sz="2500" dirty="0" smtClean="0"/>
          </a:p>
          <a:p>
            <a:pPr marL="960120" lvl="1" indent="-457200">
              <a:buClr>
                <a:srgbClr val="D16349"/>
              </a:buClr>
              <a:buFont typeface="+mj-lt"/>
              <a:buAutoNum type="arabicPeriod"/>
            </a:pPr>
            <a:endParaRPr lang="en-US" sz="1100" dirty="0" smtClean="0"/>
          </a:p>
          <a:p>
            <a:pPr marL="960120" lvl="1" indent="-457200">
              <a:buClr>
                <a:srgbClr val="D16349"/>
              </a:buClr>
              <a:buFont typeface="+mj-lt"/>
              <a:buAutoNum type="arabicPeriod"/>
            </a:pPr>
            <a:r>
              <a:rPr lang="en-US" sz="2500" dirty="0" smtClean="0"/>
              <a:t>Sleep is of the Brain, by the Brain and for the Brain</a:t>
            </a:r>
          </a:p>
          <a:p>
            <a:pPr marL="960120" lvl="1" indent="-457200">
              <a:buClr>
                <a:srgbClr val="D16349"/>
              </a:buClr>
              <a:buFont typeface="+mj-lt"/>
              <a:buAutoNum type="arabicPeriod"/>
            </a:pPr>
            <a:endParaRPr lang="en-US" sz="1100" dirty="0" smtClean="0"/>
          </a:p>
          <a:p>
            <a:pPr marL="960120" lvl="1" indent="-457200">
              <a:buClr>
                <a:srgbClr val="D16349"/>
              </a:buClr>
              <a:buFont typeface="+mj-lt"/>
              <a:buAutoNum type="arabicPeriod"/>
            </a:pPr>
            <a:r>
              <a:rPr lang="en-US" sz="2500" dirty="0" smtClean="0"/>
              <a:t>Whales Are Big and It Matters</a:t>
            </a:r>
          </a:p>
        </p:txBody>
      </p:sp>
    </p:spTree>
    <p:extLst>
      <p:ext uri="{BB962C8B-B14F-4D97-AF65-F5344CB8AC3E}">
        <p14:creationId xmlns:p14="http://schemas.microsoft.com/office/powerpoint/2010/main" val="2648532862"/>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6200" y="514350"/>
            <a:ext cx="8839200" cy="685800"/>
          </a:xfrm>
          <a:prstGeom prst="rect">
            <a:avLst/>
          </a:prstGeom>
        </p:spPr>
        <p:txBody>
          <a:bodyPr lIns="91425" tIns="91425" rIns="91425" bIns="91425" anchor="b" anchorCtr="0">
            <a:noAutofit/>
          </a:bodyPr>
          <a:lstStyle/>
          <a:p>
            <a:pPr lvl="0"/>
            <a:r>
              <a:rPr lang="en" sz="2800" dirty="0" smtClean="0">
                <a:solidFill>
                  <a:schemeClr val="tx1"/>
                </a:solidFill>
              </a:rPr>
              <a:t>Stella: </a:t>
            </a:r>
            <a:r>
              <a:rPr lang="en-US" sz="2800" b="1" dirty="0" smtClean="0">
                <a:solidFill>
                  <a:srgbClr val="FF7C80"/>
                </a:solidFill>
              </a:rPr>
              <a:t>The </a:t>
            </a:r>
            <a:r>
              <a:rPr lang="en-US" sz="2800" b="1" dirty="0">
                <a:solidFill>
                  <a:srgbClr val="FF7C80"/>
                </a:solidFill>
              </a:rPr>
              <a:t>Place and Practices of </a:t>
            </a:r>
            <a:r>
              <a:rPr lang="en-US" sz="2800" b="1" dirty="0" smtClean="0">
                <a:solidFill>
                  <a:srgbClr val="FF7C80"/>
                </a:solidFill>
              </a:rPr>
              <a:t/>
            </a:r>
            <a:br>
              <a:rPr lang="en-US" sz="2800" b="1" dirty="0" smtClean="0">
                <a:solidFill>
                  <a:srgbClr val="FF7C80"/>
                </a:solidFill>
              </a:rPr>
            </a:br>
            <a:r>
              <a:rPr lang="en-US" sz="2800" b="1" dirty="0" smtClean="0">
                <a:solidFill>
                  <a:srgbClr val="FF7C80"/>
                </a:solidFill>
              </a:rPr>
              <a:t>Code-Meshing </a:t>
            </a:r>
            <a:r>
              <a:rPr lang="en-US" sz="2800" b="1" dirty="0">
                <a:solidFill>
                  <a:srgbClr val="FF7C80"/>
                </a:solidFill>
              </a:rPr>
              <a:t>in </a:t>
            </a:r>
            <a:r>
              <a:rPr lang="en-US" sz="2800" b="1" dirty="0" smtClean="0">
                <a:solidFill>
                  <a:srgbClr val="FF7C80"/>
                </a:solidFill>
              </a:rPr>
              <a:t>Academic Writing</a:t>
            </a:r>
            <a:endParaRPr lang="en" sz="2800" b="1" dirty="0">
              <a:solidFill>
                <a:srgbClr val="FF7C80"/>
              </a:solidFill>
            </a:endParaRPr>
          </a:p>
        </p:txBody>
      </p:sp>
      <p:sp>
        <p:nvSpPr>
          <p:cNvPr id="2" name="Text Placeholder 1"/>
          <p:cNvSpPr>
            <a:spLocks noGrp="1"/>
          </p:cNvSpPr>
          <p:nvPr>
            <p:ph type="body" idx="1"/>
          </p:nvPr>
        </p:nvSpPr>
        <p:spPr>
          <a:xfrm>
            <a:off x="-76200" y="1200150"/>
            <a:ext cx="8991600" cy="3886199"/>
          </a:xfrm>
        </p:spPr>
        <p:txBody>
          <a:bodyPr>
            <a:normAutofit fontScale="92500" lnSpcReduction="10000"/>
          </a:bodyPr>
          <a:lstStyle/>
          <a:p>
            <a:pPr marL="457200" lvl="0" indent="-228600">
              <a:buClr>
                <a:srgbClr val="D16349"/>
              </a:buClr>
            </a:pPr>
            <a:r>
              <a:rPr lang="en-US" sz="2200" b="1" dirty="0" smtClean="0">
                <a:solidFill>
                  <a:schemeClr val="tx2"/>
                </a:solidFill>
              </a:rPr>
              <a:t>Code-meshing in published research articles</a:t>
            </a:r>
            <a:r>
              <a:rPr lang="en-US" sz="2200" dirty="0" smtClean="0">
                <a:solidFill>
                  <a:schemeClr val="tx2"/>
                </a:solidFill>
              </a:rPr>
              <a:t> </a:t>
            </a:r>
          </a:p>
          <a:p>
            <a:pPr marL="228600" lvl="0" indent="0">
              <a:buClr>
                <a:srgbClr val="D16349"/>
              </a:buClr>
              <a:buNone/>
            </a:pPr>
            <a:endParaRPr lang="en-US" sz="1300" dirty="0">
              <a:solidFill>
                <a:schemeClr val="tx2"/>
              </a:solidFill>
            </a:endParaRPr>
          </a:p>
          <a:p>
            <a:pPr marL="862330" lvl="1" indent="-514350">
              <a:buClr>
                <a:srgbClr val="B0CCB0"/>
              </a:buClr>
              <a:buFont typeface="+mj-lt"/>
              <a:buAutoNum type="arabicPeriod"/>
            </a:pPr>
            <a:r>
              <a:rPr lang="en-US" sz="1500" dirty="0">
                <a:solidFill>
                  <a:prstClr val="white"/>
                </a:solidFill>
              </a:rPr>
              <a:t>Hancock, C., &amp; </a:t>
            </a:r>
            <a:r>
              <a:rPr lang="en-US" sz="1500" dirty="0" err="1">
                <a:solidFill>
                  <a:prstClr val="white"/>
                </a:solidFill>
              </a:rPr>
              <a:t>Kolln</a:t>
            </a:r>
            <a:r>
              <a:rPr lang="en-US" sz="1500" dirty="0">
                <a:solidFill>
                  <a:prstClr val="white"/>
                </a:solidFill>
              </a:rPr>
              <a:t>, M. (2010). </a:t>
            </a:r>
            <a:r>
              <a:rPr lang="en-US" sz="1500" dirty="0" err="1">
                <a:solidFill>
                  <a:prstClr val="white"/>
                </a:solidFill>
              </a:rPr>
              <a:t>Blowin’in</a:t>
            </a:r>
            <a:r>
              <a:rPr lang="en-US" sz="1500" dirty="0">
                <a:solidFill>
                  <a:prstClr val="white"/>
                </a:solidFill>
              </a:rPr>
              <a:t> the wind: English grammar in United States schools. In T. Locke (Ed), </a:t>
            </a:r>
            <a:r>
              <a:rPr lang="en-US" sz="1500" i="1" dirty="0">
                <a:solidFill>
                  <a:prstClr val="white"/>
                </a:solidFill>
              </a:rPr>
              <a:t>Beyond the grammar wars, A resource for teachers and students on developing language knowledge in the English/literacy classroom</a:t>
            </a:r>
            <a:r>
              <a:rPr lang="en-US" sz="1500" dirty="0">
                <a:solidFill>
                  <a:prstClr val="white"/>
                </a:solidFill>
              </a:rPr>
              <a:t> (pp. 21-37). New York, NY: Routledge</a:t>
            </a:r>
            <a:r>
              <a:rPr lang="en-US" sz="1500" dirty="0" smtClean="0">
                <a:solidFill>
                  <a:prstClr val="white"/>
                </a:solidFill>
              </a:rPr>
              <a:t>.</a:t>
            </a:r>
          </a:p>
          <a:p>
            <a:pPr marL="862330" lvl="1" indent="-514350">
              <a:buClr>
                <a:srgbClr val="B0CCB0"/>
              </a:buClr>
              <a:buFont typeface="+mj-lt"/>
              <a:buAutoNum type="arabicPeriod"/>
            </a:pPr>
            <a:endParaRPr lang="en-US" sz="1100" dirty="0" smtClean="0">
              <a:solidFill>
                <a:prstClr val="white"/>
              </a:solidFill>
            </a:endParaRPr>
          </a:p>
          <a:p>
            <a:pPr marL="862330" lvl="1" indent="-514350">
              <a:buClr>
                <a:srgbClr val="B0CCB0"/>
              </a:buClr>
              <a:buFont typeface="+mj-lt"/>
              <a:buAutoNum type="arabicPeriod"/>
            </a:pPr>
            <a:r>
              <a:rPr lang="en-US" sz="1500" dirty="0" smtClean="0">
                <a:solidFill>
                  <a:prstClr val="white"/>
                </a:solidFill>
              </a:rPr>
              <a:t>Smitherman</a:t>
            </a:r>
            <a:r>
              <a:rPr lang="en-US" sz="1500" dirty="0">
                <a:solidFill>
                  <a:prstClr val="white"/>
                </a:solidFill>
              </a:rPr>
              <a:t>, G. (2004). Language and African Americans: </a:t>
            </a:r>
            <a:r>
              <a:rPr lang="en-US" sz="1500" dirty="0" err="1">
                <a:solidFill>
                  <a:prstClr val="white"/>
                </a:solidFill>
              </a:rPr>
              <a:t>Movin</a:t>
            </a:r>
            <a:r>
              <a:rPr lang="en-US" sz="1500" dirty="0">
                <a:solidFill>
                  <a:prstClr val="white"/>
                </a:solidFill>
              </a:rPr>
              <a:t> on up a </a:t>
            </a:r>
            <a:r>
              <a:rPr lang="en-US" sz="1500" dirty="0" err="1">
                <a:solidFill>
                  <a:prstClr val="white"/>
                </a:solidFill>
              </a:rPr>
              <a:t>lil</a:t>
            </a:r>
            <a:r>
              <a:rPr lang="en-US" sz="1500" dirty="0">
                <a:solidFill>
                  <a:prstClr val="white"/>
                </a:solidFill>
              </a:rPr>
              <a:t> higher. </a:t>
            </a:r>
            <a:r>
              <a:rPr lang="en-US" sz="1500" i="1" dirty="0">
                <a:solidFill>
                  <a:prstClr val="white"/>
                </a:solidFill>
              </a:rPr>
              <a:t>Journal of English Linguistics</a:t>
            </a:r>
            <a:r>
              <a:rPr lang="en-US" sz="1500" dirty="0">
                <a:solidFill>
                  <a:prstClr val="white"/>
                </a:solidFill>
              </a:rPr>
              <a:t>, </a:t>
            </a:r>
            <a:r>
              <a:rPr lang="en-US" sz="1500" i="1" dirty="0">
                <a:solidFill>
                  <a:prstClr val="white"/>
                </a:solidFill>
              </a:rPr>
              <a:t>32</a:t>
            </a:r>
            <a:r>
              <a:rPr lang="en-US" sz="1500" dirty="0">
                <a:solidFill>
                  <a:prstClr val="white"/>
                </a:solidFill>
              </a:rPr>
              <a:t>(3), 186-196</a:t>
            </a:r>
            <a:r>
              <a:rPr lang="en-US" sz="1500" dirty="0" smtClean="0">
                <a:solidFill>
                  <a:prstClr val="white"/>
                </a:solidFill>
              </a:rPr>
              <a:t>.</a:t>
            </a:r>
          </a:p>
          <a:p>
            <a:pPr marL="862330" lvl="1" indent="-514350">
              <a:buClr>
                <a:srgbClr val="B0CCB0"/>
              </a:buClr>
              <a:buFont typeface="+mj-lt"/>
              <a:buAutoNum type="arabicPeriod"/>
            </a:pPr>
            <a:endParaRPr lang="en-US" sz="1100" dirty="0">
              <a:solidFill>
                <a:prstClr val="white"/>
              </a:solidFill>
            </a:endParaRPr>
          </a:p>
          <a:p>
            <a:pPr marL="862330" lvl="1" indent="-514350">
              <a:buClr>
                <a:srgbClr val="B0CCB0"/>
              </a:buClr>
              <a:buFont typeface="+mj-lt"/>
              <a:buAutoNum type="arabicPeriod"/>
            </a:pPr>
            <a:r>
              <a:rPr lang="en-US" sz="1500" dirty="0">
                <a:solidFill>
                  <a:prstClr val="white"/>
                </a:solidFill>
              </a:rPr>
              <a:t>Hofstadter, D. R., &amp; Moser, D. (1989). To err is human; to study err-making is cognitive science. </a:t>
            </a:r>
            <a:r>
              <a:rPr lang="en-US" sz="1500" i="1" dirty="0">
                <a:solidFill>
                  <a:prstClr val="white"/>
                </a:solidFill>
              </a:rPr>
              <a:t>Michigan Quarterly Review</a:t>
            </a:r>
            <a:r>
              <a:rPr lang="en-US" sz="1500" dirty="0">
                <a:solidFill>
                  <a:prstClr val="white"/>
                </a:solidFill>
              </a:rPr>
              <a:t> </a:t>
            </a:r>
            <a:r>
              <a:rPr lang="en-US" sz="1500" i="1" dirty="0">
                <a:solidFill>
                  <a:prstClr val="white"/>
                </a:solidFill>
              </a:rPr>
              <a:t>27</a:t>
            </a:r>
            <a:r>
              <a:rPr lang="en-US" sz="1500" dirty="0">
                <a:solidFill>
                  <a:prstClr val="white"/>
                </a:solidFill>
              </a:rPr>
              <a:t>(2), 185-193</a:t>
            </a:r>
            <a:r>
              <a:rPr lang="en-US" sz="1500" dirty="0" smtClean="0">
                <a:solidFill>
                  <a:prstClr val="white"/>
                </a:solidFill>
              </a:rPr>
              <a:t>.</a:t>
            </a:r>
          </a:p>
          <a:p>
            <a:pPr marL="862330" lvl="1" indent="-514350">
              <a:buClr>
                <a:srgbClr val="B0CCB0"/>
              </a:buClr>
              <a:buFont typeface="+mj-lt"/>
              <a:buAutoNum type="arabicPeriod"/>
            </a:pPr>
            <a:endParaRPr lang="en-US" sz="1100" dirty="0">
              <a:solidFill>
                <a:prstClr val="white"/>
              </a:solidFill>
            </a:endParaRPr>
          </a:p>
          <a:p>
            <a:pPr marL="862330" lvl="1" indent="-514350">
              <a:buClr>
                <a:srgbClr val="B0CCB0"/>
              </a:buClr>
              <a:buFont typeface="+mj-lt"/>
              <a:buAutoNum type="arabicPeriod"/>
            </a:pPr>
            <a:r>
              <a:rPr lang="en-US" sz="1600" dirty="0">
                <a:solidFill>
                  <a:prstClr val="white"/>
                </a:solidFill>
              </a:rPr>
              <a:t>Hobson, J. A. (2005). Sleep is of the brain, by the brain and for the brain. </a:t>
            </a:r>
            <a:r>
              <a:rPr lang="en-US" sz="1600" i="1" dirty="0">
                <a:solidFill>
                  <a:prstClr val="white"/>
                </a:solidFill>
              </a:rPr>
              <a:t>Nature</a:t>
            </a:r>
            <a:r>
              <a:rPr lang="en-US" sz="1600" dirty="0">
                <a:solidFill>
                  <a:prstClr val="white"/>
                </a:solidFill>
              </a:rPr>
              <a:t>, </a:t>
            </a:r>
            <a:r>
              <a:rPr lang="en-US" sz="1600" i="1" dirty="0">
                <a:solidFill>
                  <a:prstClr val="white"/>
                </a:solidFill>
              </a:rPr>
              <a:t>437</a:t>
            </a:r>
            <a:r>
              <a:rPr lang="en-US" sz="1600" dirty="0">
                <a:solidFill>
                  <a:prstClr val="white"/>
                </a:solidFill>
              </a:rPr>
              <a:t>(7063), 1254-1256</a:t>
            </a:r>
            <a:r>
              <a:rPr lang="en-US" sz="1600" dirty="0" smtClean="0">
                <a:solidFill>
                  <a:prstClr val="white"/>
                </a:solidFill>
              </a:rPr>
              <a:t>.</a:t>
            </a:r>
          </a:p>
          <a:p>
            <a:pPr marL="862330" lvl="1" indent="-514350">
              <a:buClr>
                <a:srgbClr val="B0CCB0"/>
              </a:buClr>
              <a:buFont typeface="+mj-lt"/>
              <a:buAutoNum type="arabicPeriod"/>
            </a:pPr>
            <a:endParaRPr lang="en-US" sz="1100" dirty="0">
              <a:solidFill>
                <a:prstClr val="white"/>
              </a:solidFill>
            </a:endParaRPr>
          </a:p>
          <a:p>
            <a:pPr marL="862330" lvl="1" indent="-514350">
              <a:buClr>
                <a:srgbClr val="B0CCB0"/>
              </a:buClr>
              <a:buFont typeface="+mj-lt"/>
              <a:buAutoNum type="arabicPeriod"/>
            </a:pPr>
            <a:r>
              <a:rPr lang="en-US" sz="1600" dirty="0" err="1">
                <a:solidFill>
                  <a:prstClr val="white"/>
                </a:solidFill>
              </a:rPr>
              <a:t>Kareiva</a:t>
            </a:r>
            <a:r>
              <a:rPr lang="en-US" sz="1600" dirty="0">
                <a:solidFill>
                  <a:prstClr val="white"/>
                </a:solidFill>
              </a:rPr>
              <a:t>, P., Yuan-Farrell, C., &amp; O’Conner, C. (2006). Whales are big and it matters. In J. A. Estes, D. P. </a:t>
            </a:r>
            <a:r>
              <a:rPr lang="en-US" sz="1600" dirty="0" err="1">
                <a:solidFill>
                  <a:prstClr val="white"/>
                </a:solidFill>
              </a:rPr>
              <a:t>DeMaster</a:t>
            </a:r>
            <a:r>
              <a:rPr lang="en-US" sz="1600" dirty="0">
                <a:solidFill>
                  <a:prstClr val="white"/>
                </a:solidFill>
              </a:rPr>
              <a:t>, D. F. </a:t>
            </a:r>
            <a:r>
              <a:rPr lang="en-US" sz="1600" dirty="0" err="1">
                <a:solidFill>
                  <a:prstClr val="white"/>
                </a:solidFill>
              </a:rPr>
              <a:t>Doak</a:t>
            </a:r>
            <a:r>
              <a:rPr lang="en-US" sz="1600" dirty="0">
                <a:solidFill>
                  <a:prstClr val="white"/>
                </a:solidFill>
              </a:rPr>
              <a:t>, T. M. Williams, &amp; R. L. Brownell Jr.</a:t>
            </a:r>
            <a:r>
              <a:rPr lang="en-US" sz="1600" i="1" dirty="0">
                <a:solidFill>
                  <a:prstClr val="white"/>
                </a:solidFill>
              </a:rPr>
              <a:t> </a:t>
            </a:r>
            <a:r>
              <a:rPr lang="en-US" sz="1600" dirty="0">
                <a:solidFill>
                  <a:prstClr val="white"/>
                </a:solidFill>
              </a:rPr>
              <a:t>(</a:t>
            </a:r>
            <a:r>
              <a:rPr lang="en-US" sz="1600" dirty="0" err="1">
                <a:solidFill>
                  <a:prstClr val="white"/>
                </a:solidFill>
              </a:rPr>
              <a:t>Eds</a:t>
            </a:r>
            <a:r>
              <a:rPr lang="en-US" sz="1600" dirty="0">
                <a:solidFill>
                  <a:prstClr val="white"/>
                </a:solidFill>
              </a:rPr>
              <a:t>)</a:t>
            </a:r>
            <a:r>
              <a:rPr lang="en-US" sz="1600" i="1" dirty="0">
                <a:solidFill>
                  <a:prstClr val="white"/>
                </a:solidFill>
              </a:rPr>
              <a:t>, Whales, whaling, and ocean ecosystems </a:t>
            </a:r>
            <a:r>
              <a:rPr lang="en-US" sz="1600" dirty="0">
                <a:solidFill>
                  <a:prstClr val="white"/>
                </a:solidFill>
              </a:rPr>
              <a:t>(pp. 379-387)</a:t>
            </a:r>
            <a:r>
              <a:rPr lang="en-US" sz="1600" i="1" dirty="0">
                <a:solidFill>
                  <a:prstClr val="white"/>
                </a:solidFill>
              </a:rPr>
              <a:t>. </a:t>
            </a:r>
            <a:r>
              <a:rPr lang="en-US" sz="1600" dirty="0">
                <a:solidFill>
                  <a:prstClr val="white"/>
                </a:solidFill>
              </a:rPr>
              <a:t>Berkeley, CA: University of California Press.</a:t>
            </a:r>
          </a:p>
          <a:p>
            <a:pPr marL="862330" lvl="1" indent="-514350">
              <a:buClr>
                <a:srgbClr val="B0CCB0"/>
              </a:buClr>
              <a:buFont typeface="+mj-lt"/>
              <a:buAutoNum type="arabicPeriod"/>
            </a:pPr>
            <a:endParaRPr lang="en-US" sz="1600" dirty="0" smtClean="0"/>
          </a:p>
          <a:p>
            <a:pPr marL="960120" lvl="1" indent="-457200">
              <a:buClr>
                <a:srgbClr val="D16349"/>
              </a:buClr>
              <a:buFont typeface="+mj-lt"/>
              <a:buAutoNum type="arabicPeriod"/>
            </a:pPr>
            <a:endParaRPr lang="en-US" sz="1000" dirty="0" smtClean="0"/>
          </a:p>
        </p:txBody>
      </p:sp>
    </p:spTree>
    <p:extLst>
      <p:ext uri="{BB962C8B-B14F-4D97-AF65-F5344CB8AC3E}">
        <p14:creationId xmlns:p14="http://schemas.microsoft.com/office/powerpoint/2010/main" val="3374097173"/>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6200" y="514350"/>
            <a:ext cx="8839200" cy="685800"/>
          </a:xfrm>
          <a:prstGeom prst="rect">
            <a:avLst/>
          </a:prstGeom>
        </p:spPr>
        <p:txBody>
          <a:bodyPr lIns="91425" tIns="91425" rIns="91425" bIns="91425" anchor="b" anchorCtr="0">
            <a:noAutofit/>
          </a:bodyPr>
          <a:lstStyle/>
          <a:p>
            <a:pPr lvl="0"/>
            <a:r>
              <a:rPr lang="en" sz="2800" dirty="0" smtClean="0">
                <a:solidFill>
                  <a:schemeClr val="tx1"/>
                </a:solidFill>
              </a:rPr>
              <a:t>Stella: </a:t>
            </a:r>
            <a:r>
              <a:rPr lang="en-US" sz="2800" b="1" dirty="0" smtClean="0">
                <a:solidFill>
                  <a:srgbClr val="FF7C80"/>
                </a:solidFill>
              </a:rPr>
              <a:t>The </a:t>
            </a:r>
            <a:r>
              <a:rPr lang="en-US" sz="2800" b="1" dirty="0">
                <a:solidFill>
                  <a:srgbClr val="FF7C80"/>
                </a:solidFill>
              </a:rPr>
              <a:t>Place and Practices of </a:t>
            </a:r>
            <a:r>
              <a:rPr lang="en-US" sz="2800" b="1" dirty="0" smtClean="0">
                <a:solidFill>
                  <a:srgbClr val="FF7C80"/>
                </a:solidFill>
              </a:rPr>
              <a:t/>
            </a:r>
            <a:br>
              <a:rPr lang="en-US" sz="2800" b="1" dirty="0" smtClean="0">
                <a:solidFill>
                  <a:srgbClr val="FF7C80"/>
                </a:solidFill>
              </a:rPr>
            </a:br>
            <a:r>
              <a:rPr lang="en-US" sz="2800" b="1" dirty="0" smtClean="0">
                <a:solidFill>
                  <a:srgbClr val="FF7C80"/>
                </a:solidFill>
              </a:rPr>
              <a:t>Code-Meshing </a:t>
            </a:r>
            <a:r>
              <a:rPr lang="en-US" sz="2800" b="1" dirty="0">
                <a:solidFill>
                  <a:srgbClr val="FF7C80"/>
                </a:solidFill>
              </a:rPr>
              <a:t>in </a:t>
            </a:r>
            <a:r>
              <a:rPr lang="en-US" sz="2800" b="1" dirty="0" smtClean="0">
                <a:solidFill>
                  <a:srgbClr val="FF7C80"/>
                </a:solidFill>
              </a:rPr>
              <a:t>Academic Writing</a:t>
            </a:r>
            <a:endParaRPr lang="en" sz="2800" b="1" dirty="0">
              <a:solidFill>
                <a:srgbClr val="FF7C80"/>
              </a:solidFill>
            </a:endParaRPr>
          </a:p>
        </p:txBody>
      </p:sp>
      <p:sp>
        <p:nvSpPr>
          <p:cNvPr id="2" name="Text Placeholder 1"/>
          <p:cNvSpPr>
            <a:spLocks noGrp="1"/>
          </p:cNvSpPr>
          <p:nvPr>
            <p:ph type="body" idx="1"/>
          </p:nvPr>
        </p:nvSpPr>
        <p:spPr>
          <a:xfrm>
            <a:off x="-76200" y="1200150"/>
            <a:ext cx="8991600" cy="3886199"/>
          </a:xfrm>
        </p:spPr>
        <p:txBody>
          <a:bodyPr>
            <a:normAutofit/>
          </a:bodyPr>
          <a:lstStyle/>
          <a:p>
            <a:pPr marL="457200" lvl="0" indent="-228600">
              <a:buClr>
                <a:srgbClr val="D16349"/>
              </a:buClr>
            </a:pPr>
            <a:r>
              <a:rPr lang="en-US" sz="2200" b="1" dirty="0" smtClean="0">
                <a:solidFill>
                  <a:schemeClr val="tx2"/>
                </a:solidFill>
              </a:rPr>
              <a:t>Code-meshing </a:t>
            </a:r>
            <a:r>
              <a:rPr lang="en-US" sz="2200" b="1" dirty="0">
                <a:solidFill>
                  <a:schemeClr val="tx2"/>
                </a:solidFill>
              </a:rPr>
              <a:t>in </a:t>
            </a:r>
            <a:r>
              <a:rPr lang="en-US" sz="2200" b="1" dirty="0" smtClean="0">
                <a:solidFill>
                  <a:schemeClr val="tx2"/>
                </a:solidFill>
              </a:rPr>
              <a:t>published research articles: more examples</a:t>
            </a:r>
          </a:p>
          <a:p>
            <a:pPr marL="805180" lvl="1">
              <a:buClr>
                <a:srgbClr val="D16349"/>
              </a:buClr>
            </a:pPr>
            <a:r>
              <a:rPr lang="en-US" sz="1800" dirty="0" smtClean="0"/>
              <a:t>Bennett</a:t>
            </a:r>
            <a:r>
              <a:rPr lang="en-US" sz="1800" dirty="0"/>
              <a:t>, K. (2007). </a:t>
            </a:r>
            <a:r>
              <a:rPr lang="en-US" sz="1800" dirty="0" err="1"/>
              <a:t>Epistemicide</a:t>
            </a:r>
            <a:r>
              <a:rPr lang="en-US" sz="1800" dirty="0"/>
              <a:t>! the tale of a predatory discourse.</a:t>
            </a:r>
            <a:r>
              <a:rPr lang="en-US" sz="1800" i="1" dirty="0"/>
              <a:t> The Translator, 13</a:t>
            </a:r>
            <a:r>
              <a:rPr lang="en-US" sz="1800" dirty="0"/>
              <a:t>(2), 151-169</a:t>
            </a:r>
            <a:r>
              <a:rPr lang="en-US" sz="1800" dirty="0" smtClean="0"/>
              <a:t>.</a:t>
            </a:r>
          </a:p>
          <a:p>
            <a:pPr marL="805180" lvl="1">
              <a:buClr>
                <a:srgbClr val="D16349"/>
              </a:buClr>
            </a:pPr>
            <a:endParaRPr lang="en-US" sz="1200" dirty="0" smtClean="0"/>
          </a:p>
          <a:p>
            <a:pPr marL="805180" lvl="1">
              <a:buClr>
                <a:srgbClr val="D16349"/>
              </a:buClr>
            </a:pPr>
            <a:r>
              <a:rPr lang="en-US" sz="1800" dirty="0"/>
              <a:t>Young, V. A. (2010). Should Writers Use They Own English?. </a:t>
            </a:r>
            <a:r>
              <a:rPr lang="en-US" sz="1800" i="1" dirty="0"/>
              <a:t>Iowa Journal of Cultural Studies</a:t>
            </a:r>
            <a:r>
              <a:rPr lang="en-US" sz="1800" dirty="0"/>
              <a:t>, </a:t>
            </a:r>
            <a:r>
              <a:rPr lang="en-US" sz="1800" i="1" dirty="0"/>
              <a:t>12</a:t>
            </a:r>
            <a:r>
              <a:rPr lang="en-US" sz="1800" dirty="0"/>
              <a:t>(1), 110-117.</a:t>
            </a:r>
            <a:endParaRPr lang="en-US" sz="1800" b="1" dirty="0">
              <a:solidFill>
                <a:schemeClr val="tx2"/>
              </a:solidFill>
            </a:endParaRPr>
          </a:p>
          <a:p>
            <a:pPr marL="457200" lvl="0" indent="-228600">
              <a:buClr>
                <a:srgbClr val="D16349"/>
              </a:buClr>
            </a:pPr>
            <a:endParaRPr lang="en-US" sz="2200" b="1" dirty="0">
              <a:solidFill>
                <a:schemeClr val="tx2"/>
              </a:solidFill>
            </a:endParaRPr>
          </a:p>
          <a:p>
            <a:pPr marL="457200" lvl="0" indent="-228600">
              <a:buClr>
                <a:srgbClr val="D16349"/>
              </a:buClr>
            </a:pPr>
            <a:r>
              <a:rPr lang="en-US" sz="2200" b="1" dirty="0">
                <a:solidFill>
                  <a:schemeClr val="tx2"/>
                </a:solidFill>
              </a:rPr>
              <a:t>‘</a:t>
            </a:r>
            <a:r>
              <a:rPr lang="en-US" sz="2200" b="1" dirty="0" err="1">
                <a:solidFill>
                  <a:schemeClr val="tx2"/>
                </a:solidFill>
              </a:rPr>
              <a:t>Ain’t</a:t>
            </a:r>
            <a:r>
              <a:rPr lang="en-US" sz="2200" b="1" dirty="0">
                <a:solidFill>
                  <a:schemeClr val="tx2"/>
                </a:solidFill>
              </a:rPr>
              <a:t> So/Is Not’: Academic Writing Doesn’t Always Mean Setting Aside Your Own Voice (Chap 9, </a:t>
            </a:r>
            <a:r>
              <a:rPr lang="en-US" sz="2200" b="1" i="1" dirty="0">
                <a:solidFill>
                  <a:schemeClr val="tx2"/>
                </a:solidFill>
              </a:rPr>
              <a:t>They Say/I Say</a:t>
            </a:r>
            <a:r>
              <a:rPr lang="en-US" sz="2200" b="1" dirty="0">
                <a:solidFill>
                  <a:schemeClr val="tx2"/>
                </a:solidFill>
              </a:rPr>
              <a:t>)</a:t>
            </a:r>
          </a:p>
        </p:txBody>
      </p:sp>
    </p:spTree>
    <p:extLst>
      <p:ext uri="{BB962C8B-B14F-4D97-AF65-F5344CB8AC3E}">
        <p14:creationId xmlns:p14="http://schemas.microsoft.com/office/powerpoint/2010/main" val="3986749494"/>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6200" y="514350"/>
            <a:ext cx="8839200" cy="685800"/>
          </a:xfrm>
          <a:prstGeom prst="rect">
            <a:avLst/>
          </a:prstGeom>
        </p:spPr>
        <p:txBody>
          <a:bodyPr lIns="91425" tIns="91425" rIns="91425" bIns="91425" anchor="b" anchorCtr="0">
            <a:noAutofit/>
          </a:bodyPr>
          <a:lstStyle/>
          <a:p>
            <a:pPr lvl="0"/>
            <a:r>
              <a:rPr lang="en" sz="2800" dirty="0" smtClean="0">
                <a:solidFill>
                  <a:schemeClr val="tx1"/>
                </a:solidFill>
              </a:rPr>
              <a:t>Stella: </a:t>
            </a:r>
            <a:r>
              <a:rPr lang="en-US" sz="2800" b="1" dirty="0" smtClean="0">
                <a:solidFill>
                  <a:srgbClr val="FF7C80"/>
                </a:solidFill>
              </a:rPr>
              <a:t>The </a:t>
            </a:r>
            <a:r>
              <a:rPr lang="en-US" sz="2800" b="1" dirty="0">
                <a:solidFill>
                  <a:srgbClr val="FF7C80"/>
                </a:solidFill>
              </a:rPr>
              <a:t>Place and Practices of </a:t>
            </a:r>
            <a:r>
              <a:rPr lang="en-US" sz="2800" b="1" dirty="0" smtClean="0">
                <a:solidFill>
                  <a:srgbClr val="FF7C80"/>
                </a:solidFill>
              </a:rPr>
              <a:t/>
            </a:r>
            <a:br>
              <a:rPr lang="en-US" sz="2800" b="1" dirty="0" smtClean="0">
                <a:solidFill>
                  <a:srgbClr val="FF7C80"/>
                </a:solidFill>
              </a:rPr>
            </a:br>
            <a:r>
              <a:rPr lang="en-US" sz="2800" b="1" dirty="0" smtClean="0">
                <a:solidFill>
                  <a:srgbClr val="FF7C80"/>
                </a:solidFill>
              </a:rPr>
              <a:t>Code-Meshing </a:t>
            </a:r>
            <a:r>
              <a:rPr lang="en-US" sz="2800" b="1" dirty="0">
                <a:solidFill>
                  <a:srgbClr val="FF7C80"/>
                </a:solidFill>
              </a:rPr>
              <a:t>in </a:t>
            </a:r>
            <a:r>
              <a:rPr lang="en-US" sz="2800" b="1" dirty="0" smtClean="0">
                <a:solidFill>
                  <a:srgbClr val="FF7C80"/>
                </a:solidFill>
              </a:rPr>
              <a:t>Academic Writing</a:t>
            </a:r>
            <a:endParaRPr lang="en" sz="2800" b="1" dirty="0">
              <a:solidFill>
                <a:srgbClr val="FF7C80"/>
              </a:solidFill>
            </a:endParaRPr>
          </a:p>
        </p:txBody>
      </p:sp>
      <p:sp>
        <p:nvSpPr>
          <p:cNvPr id="2" name="Text Placeholder 1"/>
          <p:cNvSpPr>
            <a:spLocks noGrp="1"/>
          </p:cNvSpPr>
          <p:nvPr>
            <p:ph type="body" idx="1"/>
          </p:nvPr>
        </p:nvSpPr>
        <p:spPr>
          <a:xfrm>
            <a:off x="-76200" y="1200150"/>
            <a:ext cx="8991600" cy="3886199"/>
          </a:xfrm>
        </p:spPr>
        <p:txBody>
          <a:bodyPr>
            <a:normAutofit/>
          </a:bodyPr>
          <a:lstStyle/>
          <a:p>
            <a:pPr marL="457200" lvl="0" indent="-228600">
              <a:buClr>
                <a:srgbClr val="D16349"/>
              </a:buClr>
            </a:pPr>
            <a:r>
              <a:rPr lang="en-US" sz="2200" b="1" dirty="0" smtClean="0">
                <a:solidFill>
                  <a:schemeClr val="tx2"/>
                </a:solidFill>
              </a:rPr>
              <a:t>The Multimodal Code-Meshing Project</a:t>
            </a:r>
            <a:r>
              <a:rPr lang="en-US" sz="2200" dirty="0" smtClean="0">
                <a:solidFill>
                  <a:schemeClr val="tx2"/>
                </a:solidFill>
              </a:rPr>
              <a:t> </a:t>
            </a:r>
          </a:p>
          <a:p>
            <a:pPr marL="228600" lvl="0" indent="0">
              <a:buClr>
                <a:srgbClr val="D16349"/>
              </a:buClr>
              <a:buNone/>
            </a:pPr>
            <a:endParaRPr lang="en-US" sz="1500" dirty="0">
              <a:solidFill>
                <a:schemeClr val="tx2"/>
              </a:solidFill>
            </a:endParaRPr>
          </a:p>
          <a:p>
            <a:pPr marL="805180" lvl="1">
              <a:buClr>
                <a:srgbClr val="D16349"/>
              </a:buClr>
            </a:pPr>
            <a:r>
              <a:rPr lang="en-US" sz="2300" dirty="0">
                <a:solidFill>
                  <a:schemeClr val="tx2"/>
                </a:solidFill>
              </a:rPr>
              <a:t>An integral part of the final Research Project </a:t>
            </a:r>
          </a:p>
          <a:p>
            <a:pPr marL="576580" lvl="1" indent="0">
              <a:buClr>
                <a:srgbClr val="D16349"/>
              </a:buClr>
              <a:buNone/>
            </a:pPr>
            <a:endParaRPr lang="en-US" sz="1200" dirty="0">
              <a:solidFill>
                <a:schemeClr val="tx2"/>
              </a:solidFill>
            </a:endParaRPr>
          </a:p>
          <a:p>
            <a:pPr marL="805180" lvl="1">
              <a:buClr>
                <a:srgbClr val="D16349"/>
              </a:buClr>
            </a:pPr>
            <a:r>
              <a:rPr lang="en-US" sz="2300" dirty="0">
                <a:solidFill>
                  <a:schemeClr val="tx2"/>
                </a:solidFill>
              </a:rPr>
              <a:t>Mixed use of the writer’s linguistic resources as well as </a:t>
            </a:r>
            <a:r>
              <a:rPr lang="en-US" sz="2300" dirty="0" smtClean="0">
                <a:solidFill>
                  <a:schemeClr val="tx2"/>
                </a:solidFill>
              </a:rPr>
              <a:t>a range of multimodal components to </a:t>
            </a:r>
            <a:r>
              <a:rPr lang="en-US" sz="2300" dirty="0">
                <a:solidFill>
                  <a:schemeClr val="tx2"/>
                </a:solidFill>
              </a:rPr>
              <a:t>engage a targeted audience cognitively and emotionally </a:t>
            </a:r>
          </a:p>
          <a:p>
            <a:pPr marL="805180" lvl="1">
              <a:buClr>
                <a:srgbClr val="D16349"/>
              </a:buClr>
            </a:pPr>
            <a:endParaRPr lang="en-US" sz="1200" dirty="0">
              <a:solidFill>
                <a:schemeClr val="tx2"/>
              </a:solidFill>
            </a:endParaRPr>
          </a:p>
          <a:p>
            <a:pPr marL="805180" lvl="1">
              <a:buClr>
                <a:srgbClr val="D16349"/>
              </a:buClr>
            </a:pPr>
            <a:r>
              <a:rPr lang="en-US" sz="2300" dirty="0">
                <a:solidFill>
                  <a:schemeClr val="tx2"/>
                </a:solidFill>
              </a:rPr>
              <a:t>Heightened awareness of the audience and the author’s own agency </a:t>
            </a:r>
          </a:p>
          <a:p>
            <a:pPr marL="805180" lvl="1">
              <a:buClr>
                <a:srgbClr val="D16349"/>
              </a:buClr>
            </a:pPr>
            <a:endParaRPr lang="en-US" sz="1200" dirty="0">
              <a:solidFill>
                <a:schemeClr val="tx2"/>
              </a:solidFill>
            </a:endParaRPr>
          </a:p>
          <a:p>
            <a:pPr marL="805180" lvl="1">
              <a:buClr>
                <a:srgbClr val="D16349"/>
              </a:buClr>
            </a:pPr>
            <a:r>
              <a:rPr lang="en-US" sz="2300" dirty="0">
                <a:solidFill>
                  <a:schemeClr val="tx2"/>
                </a:solidFill>
              </a:rPr>
              <a:t>Code-meshing for communication and argument</a:t>
            </a:r>
          </a:p>
        </p:txBody>
      </p:sp>
    </p:spTree>
    <p:extLst>
      <p:ext uri="{BB962C8B-B14F-4D97-AF65-F5344CB8AC3E}">
        <p14:creationId xmlns:p14="http://schemas.microsoft.com/office/powerpoint/2010/main" val="503409354"/>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76200" y="514350"/>
            <a:ext cx="8839200" cy="685800"/>
          </a:xfrm>
          <a:prstGeom prst="rect">
            <a:avLst/>
          </a:prstGeom>
        </p:spPr>
        <p:txBody>
          <a:bodyPr lIns="91425" tIns="91425" rIns="91425" bIns="91425" anchor="b" anchorCtr="0">
            <a:noAutofit/>
          </a:bodyPr>
          <a:lstStyle/>
          <a:p>
            <a:pPr lvl="0"/>
            <a:r>
              <a:rPr lang="en" sz="2800" dirty="0" smtClean="0">
                <a:solidFill>
                  <a:schemeClr val="tx1"/>
                </a:solidFill>
              </a:rPr>
              <a:t>Stella: </a:t>
            </a:r>
            <a:r>
              <a:rPr lang="en-US" sz="2800" b="1" dirty="0" smtClean="0">
                <a:solidFill>
                  <a:srgbClr val="FF7C80"/>
                </a:solidFill>
              </a:rPr>
              <a:t>The </a:t>
            </a:r>
            <a:r>
              <a:rPr lang="en-US" sz="2800" b="1" dirty="0">
                <a:solidFill>
                  <a:srgbClr val="FF7C80"/>
                </a:solidFill>
              </a:rPr>
              <a:t>Place and Practices of </a:t>
            </a:r>
            <a:r>
              <a:rPr lang="en-US" sz="2800" b="1" dirty="0" smtClean="0">
                <a:solidFill>
                  <a:srgbClr val="FF7C80"/>
                </a:solidFill>
              </a:rPr>
              <a:t/>
            </a:r>
            <a:br>
              <a:rPr lang="en-US" sz="2800" b="1" dirty="0" smtClean="0">
                <a:solidFill>
                  <a:srgbClr val="FF7C80"/>
                </a:solidFill>
              </a:rPr>
            </a:br>
            <a:r>
              <a:rPr lang="en-US" sz="2800" b="1" dirty="0" smtClean="0">
                <a:solidFill>
                  <a:srgbClr val="FF7C80"/>
                </a:solidFill>
              </a:rPr>
              <a:t>Code-Meshing </a:t>
            </a:r>
            <a:r>
              <a:rPr lang="en-US" sz="2800" b="1" dirty="0">
                <a:solidFill>
                  <a:srgbClr val="FF7C80"/>
                </a:solidFill>
              </a:rPr>
              <a:t>in </a:t>
            </a:r>
            <a:r>
              <a:rPr lang="en-US" sz="2800" b="1" dirty="0" smtClean="0">
                <a:solidFill>
                  <a:srgbClr val="FF7C80"/>
                </a:solidFill>
              </a:rPr>
              <a:t>Academic Writing</a:t>
            </a:r>
            <a:endParaRPr lang="en" sz="2800" b="1" dirty="0">
              <a:solidFill>
                <a:srgbClr val="FF7C80"/>
              </a:solidFill>
            </a:endParaRPr>
          </a:p>
        </p:txBody>
      </p:sp>
      <p:pic>
        <p:nvPicPr>
          <p:cNvPr id="3" name="Picture 2"/>
          <p:cNvPicPr>
            <a:picLocks noChangeAspect="1"/>
          </p:cNvPicPr>
          <p:nvPr/>
        </p:nvPicPr>
        <p:blipFill>
          <a:blip r:embed="rId3"/>
          <a:stretch>
            <a:fillRect/>
          </a:stretch>
        </p:blipFill>
        <p:spPr>
          <a:xfrm>
            <a:off x="2830717" y="1332763"/>
            <a:ext cx="6023370" cy="3584759"/>
          </a:xfrm>
          <a:prstGeom prst="rect">
            <a:avLst/>
          </a:prstGeom>
        </p:spPr>
      </p:pic>
      <p:sp>
        <p:nvSpPr>
          <p:cNvPr id="2" name="Text Placeholder 1"/>
          <p:cNvSpPr>
            <a:spLocks noGrp="1"/>
          </p:cNvSpPr>
          <p:nvPr>
            <p:ph type="body" idx="1"/>
          </p:nvPr>
        </p:nvSpPr>
        <p:spPr>
          <a:xfrm>
            <a:off x="457200" y="1332763"/>
            <a:ext cx="2362200" cy="3584759"/>
          </a:xfrm>
        </p:spPr>
        <p:txBody>
          <a:bodyPr>
            <a:normAutofit/>
          </a:bodyPr>
          <a:lstStyle/>
          <a:p>
            <a:pPr marL="228600" lvl="0" indent="0">
              <a:buNone/>
            </a:pPr>
            <a:endParaRPr lang="en-US" sz="2400" dirty="0" smtClean="0">
              <a:solidFill>
                <a:srgbClr val="FF7C80"/>
              </a:solidFill>
            </a:endParaRPr>
          </a:p>
          <a:p>
            <a:pPr marL="228600" lvl="0" indent="0">
              <a:buNone/>
            </a:pPr>
            <a:r>
              <a:rPr lang="en-US" sz="2400" dirty="0" smtClean="0">
                <a:solidFill>
                  <a:srgbClr val="FF7C80"/>
                </a:solidFill>
              </a:rPr>
              <a:t>The </a:t>
            </a:r>
            <a:endParaRPr lang="en-US" sz="2400" dirty="0">
              <a:solidFill>
                <a:srgbClr val="FF7C80"/>
              </a:solidFill>
            </a:endParaRPr>
          </a:p>
          <a:p>
            <a:pPr marL="228600" lvl="0" indent="0">
              <a:buNone/>
            </a:pPr>
            <a:r>
              <a:rPr lang="en-US" sz="2400" dirty="0">
                <a:solidFill>
                  <a:srgbClr val="FF7C80"/>
                </a:solidFill>
              </a:rPr>
              <a:t>Dear Parents</a:t>
            </a:r>
          </a:p>
          <a:p>
            <a:pPr marL="228600" lvl="0" indent="0">
              <a:buNone/>
            </a:pPr>
            <a:r>
              <a:rPr lang="en-US" sz="2400" dirty="0">
                <a:solidFill>
                  <a:srgbClr val="FF7C80"/>
                </a:solidFill>
              </a:rPr>
              <a:t>Project</a:t>
            </a:r>
          </a:p>
        </p:txBody>
      </p:sp>
    </p:spTree>
    <p:extLst>
      <p:ext uri="{BB962C8B-B14F-4D97-AF65-F5344CB8AC3E}">
        <p14:creationId xmlns:p14="http://schemas.microsoft.com/office/powerpoint/2010/main" val="3050784018"/>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235500" y="708350"/>
            <a:ext cx="8520599" cy="644201"/>
          </a:xfrm>
          <a:prstGeom prst="rect">
            <a:avLst/>
          </a:prstGeom>
        </p:spPr>
        <p:txBody>
          <a:bodyPr lIns="91425" tIns="91425" rIns="91425" bIns="91425" anchor="b" anchorCtr="0">
            <a:noAutofit/>
          </a:bodyPr>
          <a:lstStyle/>
          <a:p>
            <a:pPr lvl="0"/>
            <a:r>
              <a:rPr lang="en-US" sz="3600" b="1" dirty="0">
                <a:solidFill>
                  <a:schemeClr val="tx2"/>
                </a:solidFill>
              </a:rPr>
              <a:t>Sarah: </a:t>
            </a:r>
            <a:r>
              <a:rPr lang="en-US" sz="3600" b="1" dirty="0">
                <a:effectLst/>
              </a:rPr>
              <a:t>Developing Strategies for Tutoring Code-Meshing</a:t>
            </a:r>
            <a:endParaRPr lang="en" sz="3600" b="1" dirty="0">
              <a:solidFill>
                <a:schemeClr val="tx2"/>
              </a:solidFill>
            </a:endParaRPr>
          </a:p>
        </p:txBody>
      </p:sp>
      <p:sp>
        <p:nvSpPr>
          <p:cNvPr id="143" name="Shape 143"/>
          <p:cNvSpPr txBox="1">
            <a:spLocks noGrp="1"/>
          </p:cNvSpPr>
          <p:nvPr>
            <p:ph type="body" idx="1"/>
          </p:nvPr>
        </p:nvSpPr>
        <p:spPr>
          <a:xfrm>
            <a:off x="235500" y="1352551"/>
            <a:ext cx="8679900" cy="3581399"/>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81000" y="28318"/>
            <a:ext cx="8520599" cy="668602"/>
          </a:xfrm>
          <a:prstGeom prst="rect">
            <a:avLst/>
          </a:prstGeom>
        </p:spPr>
        <p:txBody>
          <a:bodyPr lIns="91425" tIns="91425" rIns="91425" bIns="91425" anchor="b" anchorCtr="0">
            <a:noAutofit/>
          </a:bodyPr>
          <a:lstStyle/>
          <a:p>
            <a:pPr lvl="0">
              <a:spcBef>
                <a:spcPts val="0"/>
              </a:spcBef>
              <a:buNone/>
            </a:pPr>
            <a:r>
              <a:rPr lang="en" sz="2800" dirty="0" smtClean="0">
                <a:solidFill>
                  <a:schemeClr val="tx2"/>
                </a:solidFill>
              </a:rPr>
              <a:t>References</a:t>
            </a:r>
            <a:endParaRPr lang="en" sz="2800" dirty="0">
              <a:solidFill>
                <a:schemeClr val="tx2"/>
              </a:solidFill>
            </a:endParaRPr>
          </a:p>
        </p:txBody>
      </p:sp>
      <p:sp>
        <p:nvSpPr>
          <p:cNvPr id="137" name="Shape 137"/>
          <p:cNvSpPr txBox="1">
            <a:spLocks noGrp="1"/>
          </p:cNvSpPr>
          <p:nvPr>
            <p:ph type="body" idx="1"/>
          </p:nvPr>
        </p:nvSpPr>
        <p:spPr>
          <a:xfrm>
            <a:off x="179294" y="514350"/>
            <a:ext cx="8991600" cy="4572000"/>
          </a:xfrm>
          <a:prstGeom prst="rect">
            <a:avLst/>
          </a:prstGeom>
        </p:spPr>
        <p:txBody>
          <a:bodyPr lIns="91425" tIns="91425" rIns="91425" bIns="91425" anchor="t" anchorCtr="0">
            <a:noAutofit/>
          </a:bodyPr>
          <a:lstStyle/>
          <a:p>
            <a:pPr marL="0" indent="-274320">
              <a:buNone/>
            </a:pPr>
            <a:r>
              <a:rPr lang="en-US" sz="1200" kern="0" dirty="0">
                <a:ea typeface="Arial"/>
                <a:cs typeface="Arial"/>
                <a:sym typeface="Arial"/>
              </a:rPr>
              <a:t>Baugh, J. (2000). Beyond Ebonics: Linguistic pride and racial prejudice. New York: Oxford University </a:t>
            </a:r>
            <a:r>
              <a:rPr lang="en-US" sz="1200" kern="0" dirty="0" smtClean="0">
                <a:ea typeface="Arial"/>
                <a:cs typeface="Arial"/>
                <a:sym typeface="Arial"/>
              </a:rPr>
              <a:t>Press.</a:t>
            </a:r>
          </a:p>
          <a:p>
            <a:pPr marL="0" indent="-274320">
              <a:buNone/>
            </a:pPr>
            <a:r>
              <a:rPr lang="en-US" sz="1200" kern="0" dirty="0" smtClean="0">
                <a:ea typeface="Arial"/>
                <a:cs typeface="Arial"/>
                <a:sym typeface="Arial"/>
              </a:rPr>
              <a:t>	Curriculum review committee final report (2016, Jan 13). </a:t>
            </a:r>
            <a:r>
              <a:rPr lang="en-US" sz="1200" kern="0" dirty="0">
                <a:ea typeface="Arial"/>
                <a:cs typeface="Arial"/>
                <a:sym typeface="Arial"/>
              </a:rPr>
              <a:t>Retrieved from </a:t>
            </a:r>
            <a:r>
              <a:rPr lang="en-US" sz="1200" kern="0" dirty="0" smtClean="0">
                <a:ea typeface="Arial"/>
                <a:cs typeface="Arial"/>
                <a:sym typeface="Arial"/>
              </a:rPr>
              <a:t>	</a:t>
            </a:r>
            <a:r>
              <a:rPr lang="en-US" sz="1200" kern="0" dirty="0" smtClean="0">
                <a:ea typeface="Arial"/>
                <a:cs typeface="Arial"/>
                <a:sym typeface="Arial"/>
                <a:hlinkClick r:id="rId3"/>
              </a:rPr>
              <a:t>https</a:t>
            </a:r>
            <a:r>
              <a:rPr lang="en-US" sz="1200" kern="0" dirty="0">
                <a:ea typeface="Arial"/>
                <a:cs typeface="Arial"/>
                <a:sym typeface="Arial"/>
                <a:hlinkClick r:id="rId3"/>
              </a:rPr>
              <a:t>://www.rochester.edu/college/curriculum-report</a:t>
            </a:r>
            <a:r>
              <a:rPr lang="en-US" sz="1200" kern="0" dirty="0" smtClean="0">
                <a:ea typeface="Arial"/>
                <a:cs typeface="Arial"/>
                <a:sym typeface="Arial"/>
                <a:hlinkClick r:id="rId3"/>
              </a:rPr>
              <a:t>/</a:t>
            </a:r>
            <a:endParaRPr lang="en-US" sz="1200" kern="0" dirty="0" smtClean="0">
              <a:ea typeface="Arial"/>
              <a:cs typeface="Arial"/>
              <a:sym typeface="Arial"/>
            </a:endParaRPr>
          </a:p>
          <a:p>
            <a:pPr marL="0" indent="-457200">
              <a:buNone/>
            </a:pPr>
            <a:r>
              <a:rPr lang="en-US" sz="1200" kern="0" dirty="0">
                <a:ea typeface="Arial"/>
                <a:cs typeface="Arial"/>
                <a:sym typeface="Arial"/>
              </a:rPr>
              <a:t>Calhoun, Adam J.  (2016, February 15). Punctuation in novels. [Blog. Medium.com]. Retrieved from 	</a:t>
            </a:r>
            <a:r>
              <a:rPr lang="en-US" sz="1200" kern="0" dirty="0">
                <a:ea typeface="Arial"/>
                <a:cs typeface="Arial"/>
                <a:sym typeface="Arial"/>
                <a:hlinkClick r:id="rId4" action="ppaction://hlinksldjump"/>
              </a:rPr>
              <a:t>https://medium.com/@neuroecology/punctuation-in-novels- 8f316d542ec4#.</a:t>
            </a:r>
            <a:r>
              <a:rPr lang="en-US" sz="1200" kern="0" dirty="0" smtClean="0">
                <a:ea typeface="Arial"/>
                <a:cs typeface="Arial"/>
                <a:sym typeface="Arial"/>
                <a:hlinkClick r:id="rId4" action="ppaction://hlinksldjump"/>
              </a:rPr>
              <a:t>24it9xdqf</a:t>
            </a:r>
            <a:r>
              <a:rPr lang="en-US" sz="1200" kern="0" dirty="0" smtClean="0">
                <a:ea typeface="Arial"/>
                <a:cs typeface="Arial"/>
                <a:sym typeface="Arial"/>
              </a:rPr>
              <a:t>  </a:t>
            </a:r>
          </a:p>
          <a:p>
            <a:pPr marL="0" indent="-457200">
              <a:buNone/>
            </a:pPr>
            <a:r>
              <a:rPr lang="en-US" sz="1200" dirty="0" smtClean="0"/>
              <a:t>Dryer</a:t>
            </a:r>
            <a:r>
              <a:rPr lang="en-US" sz="1200" dirty="0"/>
              <a:t>, D. B., Bowden, D., </a:t>
            </a:r>
            <a:r>
              <a:rPr lang="en-US" sz="1200" dirty="0" err="1"/>
              <a:t>Brunk</a:t>
            </a:r>
            <a:r>
              <a:rPr lang="en-US" sz="1200" dirty="0"/>
              <a:t>-Chavez, B., Harrington, S., </a:t>
            </a:r>
            <a:r>
              <a:rPr lang="en-US" sz="1200" dirty="0" err="1"/>
              <a:t>Halbritter</a:t>
            </a:r>
            <a:r>
              <a:rPr lang="en-US" sz="1200" dirty="0"/>
              <a:t>, B., &amp; Yancey, K. B. (2014). Revising FYC outcomes for a </a:t>
            </a:r>
            <a:r>
              <a:rPr lang="en-US" sz="1200" dirty="0" smtClean="0"/>
              <a:t>	multimodal</a:t>
            </a:r>
            <a:r>
              <a:rPr lang="en-US" sz="1200" dirty="0"/>
              <a:t>, digitally composed world: The WPA outcomes statement for first-year composition (version 3.0).</a:t>
            </a:r>
            <a:r>
              <a:rPr lang="en-US" sz="1200" i="1" dirty="0"/>
              <a:t> </a:t>
            </a:r>
            <a:r>
              <a:rPr lang="en-US" sz="1200" i="1" dirty="0" smtClean="0"/>
              <a:t>	WPA</a:t>
            </a:r>
            <a:r>
              <a:rPr lang="en-US" sz="1200" i="1" dirty="0"/>
              <a:t>: Writing Program Administration, 38</a:t>
            </a:r>
            <a:r>
              <a:rPr lang="en-US" sz="1200" dirty="0"/>
              <a:t>(1), 129-148.</a:t>
            </a:r>
            <a:endParaRPr lang="en-US" sz="1200" kern="0" dirty="0" smtClean="0">
              <a:ea typeface="Arial"/>
              <a:cs typeface="Arial"/>
              <a:sym typeface="Arial"/>
            </a:endParaRPr>
          </a:p>
          <a:p>
            <a:pPr marL="0" indent="-457200">
              <a:buNone/>
            </a:pPr>
            <a:r>
              <a:rPr lang="en-US" sz="1200" dirty="0" err="1" smtClean="0"/>
              <a:t>Grosjean</a:t>
            </a:r>
            <a:r>
              <a:rPr lang="en-US" sz="1200" dirty="0"/>
              <a:t>, F (2012, Sept 19). How many are we? On the difficulty of counting people who are </a:t>
            </a:r>
            <a:r>
              <a:rPr lang="en-US" sz="1200" dirty="0" smtClean="0"/>
              <a:t>bilingual [Web log post]. 	Retrieved  from  </a:t>
            </a:r>
            <a:r>
              <a:rPr lang="en-US" sz="1200" dirty="0" smtClean="0">
                <a:hlinkClick r:id="rId5"/>
              </a:rPr>
              <a:t>https</a:t>
            </a:r>
            <a:r>
              <a:rPr lang="en-US" sz="1200" dirty="0">
                <a:hlinkClick r:id="rId5"/>
              </a:rPr>
              <a:t>://</a:t>
            </a:r>
            <a:r>
              <a:rPr lang="en-US" sz="1200" dirty="0" smtClean="0">
                <a:hlinkClick r:id="rId5"/>
              </a:rPr>
              <a:t>www.psychologytoday.com/blog/life-bilingual/201209/how-many-are-we</a:t>
            </a:r>
            <a:r>
              <a:rPr lang="en-US" sz="1200" dirty="0" smtClean="0"/>
              <a:t> </a:t>
            </a:r>
          </a:p>
          <a:p>
            <a:pPr marL="0" indent="-457200">
              <a:buNone/>
            </a:pPr>
            <a:r>
              <a:rPr lang="en-US" sz="1200" dirty="0" smtClean="0"/>
              <a:t>Institute of International Education (IIE) (2016). </a:t>
            </a:r>
            <a:r>
              <a:rPr lang="en-US" sz="1200" dirty="0" err="1" smtClean="0"/>
              <a:t>Infographs</a:t>
            </a:r>
            <a:r>
              <a:rPr lang="en-US" sz="1200" dirty="0" smtClean="0"/>
              <a:t>. </a:t>
            </a:r>
            <a:r>
              <a:rPr lang="en-US" sz="1200" dirty="0"/>
              <a:t>Retrieved </a:t>
            </a:r>
            <a:r>
              <a:rPr lang="en-US" sz="1200" dirty="0" smtClean="0"/>
              <a:t>from</a:t>
            </a:r>
          </a:p>
          <a:p>
            <a:pPr marL="0" indent="-457200">
              <a:buNone/>
            </a:pPr>
            <a:r>
              <a:rPr lang="en-US" sz="1200" dirty="0" smtClean="0"/>
              <a:t>	</a:t>
            </a:r>
            <a:r>
              <a:rPr lang="en-US" sz="1200" dirty="0" smtClean="0">
                <a:hlinkClick r:id="rId6"/>
              </a:rPr>
              <a:t>http</a:t>
            </a:r>
            <a:r>
              <a:rPr lang="en-US" sz="1200" dirty="0">
                <a:hlinkClick r:id="rId6"/>
              </a:rPr>
              <a:t>://www.iie.org/Research-and-Publications/Open-Doors/Data/Infographics#.</a:t>
            </a:r>
            <a:r>
              <a:rPr lang="en-US" sz="1200" dirty="0" smtClean="0">
                <a:hlinkClick r:id="rId6"/>
              </a:rPr>
              <a:t>WMoc5me1sZY</a:t>
            </a:r>
            <a:endParaRPr lang="en-US" sz="1200" dirty="0" smtClean="0"/>
          </a:p>
          <a:p>
            <a:pPr marL="0" indent="-457200">
              <a:buNone/>
            </a:pPr>
            <a:r>
              <a:rPr lang="en-US" sz="1200" dirty="0" smtClean="0"/>
              <a:t>Moss, B. J. &amp; Walters, K. (1993). Rethinking diversity: Axes of difference in the writing classroom.  In L. Odell (Ed.) </a:t>
            </a:r>
            <a:r>
              <a:rPr lang="en-US" sz="1200" i="1" dirty="0" smtClean="0"/>
              <a:t>Theory and 	practice in the teaching of writing: Rethinking the discipline</a:t>
            </a:r>
            <a:r>
              <a:rPr lang="en-US" sz="1200" dirty="0" smtClean="0"/>
              <a:t> (pp. 132-185</a:t>
            </a:r>
            <a:r>
              <a:rPr lang="en-US" sz="1200" dirty="0"/>
              <a:t>). Southern Illinois University </a:t>
            </a:r>
            <a:r>
              <a:rPr lang="en-US" sz="1200" dirty="0" smtClean="0"/>
              <a:t>Press.</a:t>
            </a:r>
          </a:p>
          <a:p>
            <a:pPr marL="0" indent="-457200">
              <a:buNone/>
            </a:pPr>
            <a:r>
              <a:rPr lang="en-US" sz="1200" dirty="0" smtClean="0"/>
              <a:t>National </a:t>
            </a:r>
            <a:r>
              <a:rPr lang="en-US" sz="1200" dirty="0"/>
              <a:t>Council of Teachers of English. (1974). Resolution on the students’ right to their own language. Retrieved from </a:t>
            </a:r>
            <a:r>
              <a:rPr lang="en-US" sz="1200" dirty="0" smtClean="0"/>
              <a:t>	</a:t>
            </a:r>
            <a:r>
              <a:rPr lang="en-US" sz="1200" u="sng" dirty="0" smtClean="0">
                <a:hlinkClick r:id="rId7"/>
              </a:rPr>
              <a:t>http</a:t>
            </a:r>
            <a:r>
              <a:rPr lang="en-US" sz="1200" u="sng" dirty="0">
                <a:hlinkClick r:id="rId7"/>
              </a:rPr>
              <a:t>://www.ncte.org/positions/statements/righttoownlanguage</a:t>
            </a:r>
            <a:r>
              <a:rPr lang="en-US" sz="1200" dirty="0"/>
              <a:t>.</a:t>
            </a:r>
          </a:p>
          <a:p>
            <a:pPr marL="0" indent="-457200">
              <a:buNone/>
            </a:pPr>
            <a:r>
              <a:rPr lang="en-US" sz="1200" kern="0" dirty="0" err="1" smtClean="0">
                <a:ea typeface="Arial"/>
                <a:cs typeface="Arial"/>
                <a:sym typeface="Arial"/>
              </a:rPr>
              <a:t>Palacas</a:t>
            </a:r>
            <a:r>
              <a:rPr lang="en-US" sz="1200" kern="0" dirty="0">
                <a:ea typeface="Arial"/>
                <a:cs typeface="Arial"/>
                <a:sym typeface="Arial"/>
              </a:rPr>
              <a:t>, A. L. (1989). Parentheticals and personal voice. </a:t>
            </a:r>
            <a:r>
              <a:rPr lang="en-US" sz="1200" i="1" kern="0" dirty="0">
                <a:ea typeface="Arial"/>
                <a:cs typeface="Arial"/>
                <a:sym typeface="Arial"/>
              </a:rPr>
              <a:t>Written Communication, 6</a:t>
            </a:r>
            <a:r>
              <a:rPr lang="en-US" sz="1200" kern="0" dirty="0">
                <a:ea typeface="Arial"/>
                <a:cs typeface="Arial"/>
                <a:sym typeface="Arial"/>
              </a:rPr>
              <a:t>(4), 506-527</a:t>
            </a:r>
            <a:r>
              <a:rPr lang="en-US" sz="1200" kern="0" dirty="0" smtClean="0">
                <a:ea typeface="Arial"/>
                <a:cs typeface="Arial"/>
                <a:sym typeface="Arial"/>
              </a:rPr>
              <a:t>.</a:t>
            </a:r>
          </a:p>
          <a:p>
            <a:pPr marL="0" indent="-457200">
              <a:buNone/>
            </a:pPr>
            <a:r>
              <a:rPr lang="en-US" sz="1200" kern="0" dirty="0" smtClean="0">
                <a:ea typeface="Arial"/>
                <a:cs typeface="Arial"/>
                <a:sym typeface="Arial"/>
              </a:rPr>
              <a:t>Pollock</a:t>
            </a:r>
            <a:r>
              <a:rPr lang="en-US" sz="1200" kern="0" dirty="0">
                <a:ea typeface="Arial"/>
                <a:cs typeface="Arial"/>
                <a:sym typeface="Arial"/>
              </a:rPr>
              <a:t>, D., &amp; Van </a:t>
            </a:r>
            <a:r>
              <a:rPr lang="en-US" sz="1200" kern="0" dirty="0" err="1">
                <a:ea typeface="Arial"/>
                <a:cs typeface="Arial"/>
                <a:sym typeface="Arial"/>
              </a:rPr>
              <a:t>Reken</a:t>
            </a:r>
            <a:r>
              <a:rPr lang="en-US" sz="1200" kern="0" dirty="0">
                <a:ea typeface="Arial"/>
                <a:cs typeface="Arial"/>
                <a:sym typeface="Arial"/>
              </a:rPr>
              <a:t>, R. (2010). Third culture kids: Growing up among worlds. Nicholas </a:t>
            </a:r>
            <a:r>
              <a:rPr lang="en-US" sz="1200" kern="0" dirty="0" err="1">
                <a:ea typeface="Arial"/>
                <a:cs typeface="Arial"/>
                <a:sym typeface="Arial"/>
              </a:rPr>
              <a:t>Brealey</a:t>
            </a:r>
            <a:r>
              <a:rPr lang="en-US" sz="1200" kern="0" dirty="0">
                <a:ea typeface="Arial"/>
                <a:cs typeface="Arial"/>
                <a:sym typeface="Arial"/>
              </a:rPr>
              <a:t> </a:t>
            </a:r>
            <a:r>
              <a:rPr lang="en-US" sz="1200" kern="0" dirty="0" smtClean="0">
                <a:ea typeface="Arial"/>
                <a:cs typeface="Arial"/>
                <a:sym typeface="Arial"/>
              </a:rPr>
              <a:t>Publishing.</a:t>
            </a:r>
          </a:p>
          <a:p>
            <a:pPr marL="0" indent="-457200">
              <a:buNone/>
            </a:pPr>
            <a:r>
              <a:rPr lang="en-US" sz="1200" kern="0" dirty="0">
                <a:ea typeface="Arial"/>
                <a:cs typeface="Arial"/>
                <a:sym typeface="Arial"/>
              </a:rPr>
              <a:t>Pre-major advising orientation [</a:t>
            </a:r>
            <a:r>
              <a:rPr lang="en-US" sz="1200" kern="0" dirty="0" err="1">
                <a:ea typeface="Arial"/>
                <a:cs typeface="Arial"/>
                <a:sym typeface="Arial"/>
              </a:rPr>
              <a:t>ppt</a:t>
            </a:r>
            <a:r>
              <a:rPr lang="en-US" sz="1200" kern="0" dirty="0">
                <a:ea typeface="Arial"/>
                <a:cs typeface="Arial"/>
                <a:sym typeface="Arial"/>
              </a:rPr>
              <a:t>]. Retrieved from </a:t>
            </a:r>
            <a:r>
              <a:rPr lang="en-US" sz="1200" kern="0" dirty="0">
                <a:ea typeface="Arial"/>
                <a:cs typeface="Arial"/>
                <a:sym typeface="Arial"/>
                <a:hlinkClick r:id="rId8"/>
              </a:rPr>
              <a:t>http://www.rochester.edu/college/advising/resources.html</a:t>
            </a:r>
            <a:endParaRPr lang="en-US" sz="1200" kern="0" dirty="0">
              <a:ea typeface="Arial"/>
              <a:cs typeface="Arial"/>
              <a:sym typeface="Arial"/>
            </a:endParaRPr>
          </a:p>
          <a:p>
            <a:pPr marL="0" indent="-457200">
              <a:buNone/>
            </a:pPr>
            <a:r>
              <a:rPr lang="en-US" sz="1200" kern="0" dirty="0" err="1" smtClean="0">
                <a:ea typeface="Arial"/>
                <a:cs typeface="Arial"/>
                <a:sym typeface="Arial"/>
              </a:rPr>
              <a:t>Risner</a:t>
            </a:r>
            <a:r>
              <a:rPr lang="en-US" sz="1200" kern="0" dirty="0">
                <a:ea typeface="Arial"/>
                <a:cs typeface="Arial"/>
                <a:sym typeface="Arial"/>
              </a:rPr>
              <a:t>, D. (2014). Gender problems in Western theatrical dance: Little girls, big sissies &amp; the 'Baryshnikov 	Complex'. </a:t>
            </a:r>
            <a:r>
              <a:rPr lang="en-US" sz="1200" i="1" kern="0" dirty="0" smtClean="0">
                <a:ea typeface="Arial"/>
                <a:cs typeface="Arial"/>
                <a:sym typeface="Arial"/>
              </a:rPr>
              <a:t>International </a:t>
            </a:r>
            <a:r>
              <a:rPr lang="en-US" sz="1200" i="1" kern="0" dirty="0">
                <a:ea typeface="Arial"/>
                <a:cs typeface="Arial"/>
                <a:sym typeface="Arial"/>
              </a:rPr>
              <a:t>Journal of Education &amp; the Arts</a:t>
            </a:r>
            <a:r>
              <a:rPr lang="en-US" sz="1200" kern="0" dirty="0">
                <a:ea typeface="Arial"/>
                <a:cs typeface="Arial"/>
                <a:sym typeface="Arial"/>
              </a:rPr>
              <a:t>, 15(10</a:t>
            </a:r>
            <a:r>
              <a:rPr lang="en-US" sz="1200" kern="0" dirty="0" smtClean="0">
                <a:ea typeface="Arial"/>
                <a:cs typeface="Arial"/>
                <a:sym typeface="Arial"/>
              </a:rPr>
              <a:t>).</a:t>
            </a:r>
          </a:p>
          <a:p>
            <a:pPr marL="0" indent="-457200">
              <a:buNone/>
            </a:pPr>
            <a:r>
              <a:rPr lang="en-US" sz="1200" kern="0" dirty="0" smtClean="0">
                <a:ea typeface="Arial"/>
                <a:cs typeface="Arial"/>
                <a:sym typeface="Arial"/>
              </a:rPr>
              <a:t>Shafer</a:t>
            </a:r>
            <a:r>
              <a:rPr lang="en-US" sz="1200" kern="0" dirty="0">
                <a:ea typeface="Arial"/>
                <a:cs typeface="Arial"/>
                <a:sym typeface="Arial"/>
              </a:rPr>
              <a:t>, G. (2007). Dialects, gender, and the writing class. Teaching English in the Two Year College, </a:t>
            </a:r>
            <a:r>
              <a:rPr lang="en-US" sz="1200" kern="0" dirty="0" smtClean="0">
                <a:ea typeface="Arial"/>
                <a:cs typeface="Arial"/>
                <a:sym typeface="Arial"/>
              </a:rPr>
              <a:t>35(2</a:t>
            </a:r>
            <a:r>
              <a:rPr lang="en-US" sz="1200" kern="0" dirty="0">
                <a:ea typeface="Arial"/>
                <a:cs typeface="Arial"/>
                <a:sym typeface="Arial"/>
              </a:rPr>
              <a:t>), 169-177. </a:t>
            </a:r>
          </a:p>
          <a:p>
            <a:pPr marL="0" indent="-457200">
              <a:buNone/>
            </a:pPr>
            <a:r>
              <a:rPr lang="en-US" sz="1200" kern="0" dirty="0" smtClean="0">
                <a:ea typeface="Arial"/>
                <a:cs typeface="Arial"/>
                <a:sym typeface="Arial"/>
                <a:hlinkClick r:id="rId9"/>
              </a:rPr>
              <a:t>http</a:t>
            </a:r>
            <a:r>
              <a:rPr lang="en-US" sz="1200" kern="0" dirty="0">
                <a:ea typeface="Arial"/>
                <a:cs typeface="Arial"/>
                <a:sym typeface="Arial"/>
                <a:hlinkClick r:id="rId9"/>
              </a:rPr>
              <a:t>://</a:t>
            </a:r>
            <a:r>
              <a:rPr lang="en-US" sz="1200" kern="0" dirty="0" smtClean="0">
                <a:ea typeface="Arial"/>
                <a:cs typeface="Arial"/>
                <a:sym typeface="Arial"/>
                <a:hlinkClick r:id="rId9"/>
              </a:rPr>
              <a:t>www.cc.com/video-clips/qvrhhj/key-and-peele-phone-call</a:t>
            </a:r>
            <a:endParaRPr lang="en-US" sz="1200" kern="0" dirty="0" smtClean="0">
              <a:ea typeface="Arial"/>
              <a:cs typeface="Arial"/>
              <a:sym typeface="Arial"/>
            </a:endParaRPr>
          </a:p>
          <a:p>
            <a:pPr marL="0" indent="-457200">
              <a:buNone/>
            </a:pPr>
            <a:r>
              <a:rPr lang="en-US" sz="1200" kern="0" dirty="0" smtClean="0">
                <a:ea typeface="Arial"/>
                <a:cs typeface="Arial"/>
                <a:sym typeface="Arial"/>
                <a:hlinkClick r:id="rId10"/>
              </a:rPr>
              <a:t>http</a:t>
            </a:r>
            <a:r>
              <a:rPr lang="en-US" sz="1200" kern="0" dirty="0">
                <a:ea typeface="Arial"/>
                <a:cs typeface="Arial"/>
                <a:sym typeface="Arial"/>
                <a:hlinkClick r:id="rId10"/>
              </a:rPr>
              <a:t>://</a:t>
            </a:r>
            <a:r>
              <a:rPr lang="en-US" sz="1200" kern="0" dirty="0" smtClean="0">
                <a:ea typeface="Arial"/>
                <a:cs typeface="Arial"/>
                <a:sym typeface="Arial"/>
                <a:hlinkClick r:id="rId10"/>
              </a:rPr>
              <a:t>www.ted.com/talks/jamila_lyiscott_3_ways_to_speak_english</a:t>
            </a:r>
            <a:endParaRPr lang="en-US" sz="1200" kern="0" dirty="0" smtClean="0">
              <a:ea typeface="Arial"/>
              <a:cs typeface="Arial"/>
              <a:sym typeface="Arial"/>
            </a:endParaRPr>
          </a:p>
          <a:p>
            <a:pPr marL="0" indent="-457200">
              <a:buNone/>
            </a:pPr>
            <a:endParaRPr lang="en-US" sz="1400" kern="0" dirty="0">
              <a:ea typeface="Arial"/>
              <a:cs typeface="Arial"/>
              <a:sym typeface="Arial"/>
            </a:endParaRPr>
          </a:p>
          <a:p>
            <a:pPr lvl="0">
              <a:buNone/>
            </a:pPr>
            <a:endParaRPr sz="1400" dirty="0"/>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8382000" cy="857250"/>
          </a:xfrm>
        </p:spPr>
        <p:txBody>
          <a:bodyPr>
            <a:noAutofit/>
          </a:bodyPr>
          <a:lstStyle/>
          <a:p>
            <a:r>
              <a:rPr lang="en-US" sz="3200" b="1" dirty="0" smtClean="0"/>
              <a:t>2017 CCCC Code-Meshing Presentation</a:t>
            </a:r>
            <a:endParaRPr lang="en-US" sz="3200" b="1" dirty="0"/>
          </a:p>
        </p:txBody>
      </p:sp>
      <p:sp>
        <p:nvSpPr>
          <p:cNvPr id="3" name="Content Placeholder 2"/>
          <p:cNvSpPr>
            <a:spLocks noGrp="1"/>
          </p:cNvSpPr>
          <p:nvPr>
            <p:ph idx="1"/>
          </p:nvPr>
        </p:nvSpPr>
        <p:spPr>
          <a:xfrm>
            <a:off x="304800" y="1200150"/>
            <a:ext cx="8382000" cy="3810000"/>
          </a:xfrm>
        </p:spPr>
        <p:txBody>
          <a:bodyPr>
            <a:normAutofit fontScale="70000" lnSpcReduction="20000"/>
          </a:bodyPr>
          <a:lstStyle/>
          <a:p>
            <a:pPr marL="0" indent="0">
              <a:buNone/>
            </a:pPr>
            <a:r>
              <a:rPr lang="en-US" sz="3300" b="1" dirty="0" smtClean="0">
                <a:solidFill>
                  <a:schemeClr val="tx2">
                    <a:lumMod val="75000"/>
                  </a:schemeClr>
                </a:solidFill>
              </a:rPr>
              <a:t>Please </a:t>
            </a:r>
            <a:r>
              <a:rPr lang="en-US" sz="3300" b="1" dirty="0" smtClean="0">
                <a:solidFill>
                  <a:srgbClr val="FFC000"/>
                </a:solidFill>
              </a:rPr>
              <a:t>email us</a:t>
            </a:r>
            <a:r>
              <a:rPr lang="en-US" sz="3300" b="1" dirty="0" smtClean="0">
                <a:solidFill>
                  <a:schemeClr val="tx2">
                    <a:lumMod val="75000"/>
                  </a:schemeClr>
                </a:solidFill>
              </a:rPr>
              <a:t> to continue this conversation and give us feedback. </a:t>
            </a:r>
            <a:endParaRPr lang="en-US" sz="3300" b="1" dirty="0">
              <a:solidFill>
                <a:schemeClr val="tx2">
                  <a:lumMod val="75000"/>
                </a:schemeClr>
              </a:solidFill>
            </a:endParaRPr>
          </a:p>
          <a:p>
            <a:pPr marL="514350" indent="-514350">
              <a:buFont typeface="+mj-lt"/>
              <a:buAutoNum type="arabicPeriod"/>
            </a:pPr>
            <a:endParaRPr lang="en-US" sz="1300" b="1" dirty="0">
              <a:solidFill>
                <a:schemeClr val="tx2">
                  <a:lumMod val="75000"/>
                </a:schemeClr>
              </a:solidFill>
            </a:endParaRPr>
          </a:p>
          <a:p>
            <a:pPr marL="862330" lvl="1" indent="-514350">
              <a:buFont typeface="+mj-lt"/>
              <a:buAutoNum type="arabicPeriod"/>
            </a:pPr>
            <a:r>
              <a:rPr lang="en-US" sz="2900" b="1" dirty="0">
                <a:solidFill>
                  <a:schemeClr val="tx2">
                    <a:lumMod val="75000"/>
                  </a:schemeClr>
                </a:solidFill>
              </a:rPr>
              <a:t>How well did this </a:t>
            </a:r>
            <a:r>
              <a:rPr lang="en-US" sz="2900" b="1" dirty="0" smtClean="0">
                <a:solidFill>
                  <a:schemeClr val="tx2">
                    <a:lumMod val="75000"/>
                  </a:schemeClr>
                </a:solidFill>
              </a:rPr>
              <a:t>presentation </a:t>
            </a:r>
            <a:r>
              <a:rPr lang="en-US" sz="2900" b="1" dirty="0">
                <a:solidFill>
                  <a:schemeClr val="tx2">
                    <a:lumMod val="75000"/>
                  </a:schemeClr>
                </a:solidFill>
              </a:rPr>
              <a:t>help you to understand the usefulness of code-meshing as a pedagogical tool?</a:t>
            </a:r>
          </a:p>
          <a:p>
            <a:pPr marL="862330" lvl="1" indent="-514350">
              <a:buFont typeface="+mj-lt"/>
              <a:buAutoNum type="arabicPeriod"/>
            </a:pPr>
            <a:r>
              <a:rPr lang="en-US" sz="2900" b="1" dirty="0" smtClean="0">
                <a:solidFill>
                  <a:schemeClr val="tx2">
                    <a:lumMod val="75000"/>
                  </a:schemeClr>
                </a:solidFill>
              </a:rPr>
              <a:t>How </a:t>
            </a:r>
            <a:r>
              <a:rPr lang="en-US" sz="2900" b="1" dirty="0">
                <a:solidFill>
                  <a:schemeClr val="tx2">
                    <a:lumMod val="75000"/>
                  </a:schemeClr>
                </a:solidFill>
              </a:rPr>
              <a:t>well did this </a:t>
            </a:r>
            <a:r>
              <a:rPr lang="en-US" sz="2900" b="1" dirty="0" smtClean="0">
                <a:solidFill>
                  <a:schemeClr val="tx2">
                    <a:lumMod val="75000"/>
                  </a:schemeClr>
                </a:solidFill>
              </a:rPr>
              <a:t>presentation </a:t>
            </a:r>
            <a:r>
              <a:rPr lang="en-US" sz="2900" b="1" dirty="0">
                <a:solidFill>
                  <a:schemeClr val="tx2">
                    <a:lumMod val="75000"/>
                  </a:schemeClr>
                </a:solidFill>
              </a:rPr>
              <a:t>help you to think about how you might incorporate code-meshing into your writing classes?</a:t>
            </a:r>
          </a:p>
          <a:p>
            <a:pPr marL="862330" lvl="1" indent="-514350">
              <a:buFont typeface="+mj-lt"/>
              <a:buAutoNum type="arabicPeriod"/>
            </a:pPr>
            <a:r>
              <a:rPr lang="en-US" sz="2900" b="1" dirty="0" smtClean="0">
                <a:solidFill>
                  <a:schemeClr val="tx2">
                    <a:lumMod val="75000"/>
                  </a:schemeClr>
                </a:solidFill>
              </a:rPr>
              <a:t>Is </a:t>
            </a:r>
            <a:r>
              <a:rPr lang="en-US" sz="2900" b="1" dirty="0">
                <a:solidFill>
                  <a:schemeClr val="tx2">
                    <a:lumMod val="75000"/>
                  </a:schemeClr>
                </a:solidFill>
              </a:rPr>
              <a:t>there anything we didn’t cover that you wish we had?  Suggestions</a:t>
            </a:r>
            <a:r>
              <a:rPr lang="en-US" sz="2900" dirty="0">
                <a:solidFill>
                  <a:schemeClr val="tx2">
                    <a:lumMod val="75000"/>
                  </a:schemeClr>
                </a:solidFill>
              </a:rPr>
              <a:t>?</a:t>
            </a:r>
          </a:p>
          <a:p>
            <a:pPr marL="0" indent="0">
              <a:buNone/>
            </a:pPr>
            <a:endParaRPr lang="en-US" sz="2300" dirty="0" smtClean="0">
              <a:solidFill>
                <a:schemeClr val="tx2">
                  <a:lumMod val="75000"/>
                </a:schemeClr>
              </a:solidFill>
            </a:endParaRPr>
          </a:p>
          <a:p>
            <a:pPr marL="0" indent="0">
              <a:buNone/>
            </a:pPr>
            <a:endParaRPr lang="en-US" sz="1100" dirty="0" smtClean="0">
              <a:solidFill>
                <a:schemeClr val="tx2">
                  <a:lumMod val="75000"/>
                </a:schemeClr>
              </a:solidFill>
            </a:endParaRPr>
          </a:p>
          <a:p>
            <a:pPr marL="0" indent="0" algn="r">
              <a:buNone/>
            </a:pPr>
            <a:r>
              <a:rPr lang="en-US" sz="2300" b="1" dirty="0" smtClean="0">
                <a:solidFill>
                  <a:schemeClr val="tx2">
                    <a:lumMod val="75000"/>
                  </a:schemeClr>
                </a:solidFill>
              </a:rPr>
              <a:t>Whitney Gegg-harrison: </a:t>
            </a:r>
            <a:r>
              <a:rPr lang="en-US" sz="2300" u="sng" dirty="0" smtClean="0">
                <a:solidFill>
                  <a:srgbClr val="FFC000"/>
                </a:solidFill>
                <a:latin typeface="Calibri"/>
                <a:ea typeface="SimSun"/>
                <a:cs typeface="Times New Roman"/>
                <a:hlinkClick r:id="rId2"/>
              </a:rPr>
              <a:t>whitney.gegg-harrison@rochester.edu</a:t>
            </a:r>
            <a:r>
              <a:rPr lang="en-US" sz="2300" b="1" dirty="0" smtClean="0">
                <a:solidFill>
                  <a:schemeClr val="tx2">
                    <a:lumMod val="75000"/>
                  </a:schemeClr>
                </a:solidFill>
              </a:rPr>
              <a:t>  </a:t>
            </a:r>
          </a:p>
          <a:p>
            <a:pPr marL="0" indent="0" algn="r">
              <a:buNone/>
            </a:pPr>
            <a:r>
              <a:rPr lang="en-US" sz="2300" b="1" dirty="0" smtClean="0">
                <a:solidFill>
                  <a:schemeClr val="tx2">
                    <a:lumMod val="75000"/>
                  </a:schemeClr>
                </a:solidFill>
              </a:rPr>
              <a:t>Sarah </a:t>
            </a:r>
            <a:r>
              <a:rPr lang="en-US" sz="2300" b="1" dirty="0" err="1" smtClean="0">
                <a:solidFill>
                  <a:schemeClr val="tx2">
                    <a:lumMod val="75000"/>
                  </a:schemeClr>
                </a:solidFill>
              </a:rPr>
              <a:t>Lemade</a:t>
            </a:r>
            <a:r>
              <a:rPr lang="en-US" sz="2300" b="1" dirty="0" smtClean="0">
                <a:solidFill>
                  <a:schemeClr val="tx2">
                    <a:lumMod val="75000"/>
                  </a:schemeClr>
                </a:solidFill>
              </a:rPr>
              <a:t>: </a:t>
            </a:r>
            <a:r>
              <a:rPr lang="en-US" sz="2300" u="sng" dirty="0">
                <a:solidFill>
                  <a:srgbClr val="0000FF"/>
                </a:solidFill>
                <a:latin typeface="Calibri"/>
                <a:ea typeface="SimSun"/>
                <a:cs typeface="Times New Roman"/>
                <a:hlinkClick r:id="rId3"/>
              </a:rPr>
              <a:t>slamade@u.rochester.edu</a:t>
            </a:r>
            <a:endParaRPr lang="en-US" sz="2300" b="1" dirty="0" smtClean="0">
              <a:solidFill>
                <a:schemeClr val="tx2">
                  <a:lumMod val="75000"/>
                </a:schemeClr>
              </a:solidFill>
            </a:endParaRPr>
          </a:p>
          <a:p>
            <a:pPr marL="0" indent="0" algn="r">
              <a:buNone/>
            </a:pPr>
            <a:r>
              <a:rPr lang="en-US" sz="2300" b="1" dirty="0" smtClean="0">
                <a:solidFill>
                  <a:schemeClr val="tx2">
                    <a:lumMod val="75000"/>
                  </a:schemeClr>
                </a:solidFill>
              </a:rPr>
              <a:t>Stella Wang: </a:t>
            </a:r>
            <a:r>
              <a:rPr lang="en-US" sz="2300" u="sng" dirty="0" smtClean="0">
                <a:solidFill>
                  <a:srgbClr val="0000FF"/>
                </a:solidFill>
                <a:latin typeface="+mj-lt"/>
                <a:ea typeface="SimSun"/>
                <a:cs typeface="Times New Roman"/>
                <a:hlinkClick r:id="rId4"/>
              </a:rPr>
              <a:t>stella.wang@rochester.edu</a:t>
            </a:r>
            <a:r>
              <a:rPr lang="en-US" sz="2300" b="1" dirty="0" smtClean="0">
                <a:solidFill>
                  <a:schemeClr val="tx2">
                    <a:lumMod val="75000"/>
                  </a:schemeClr>
                </a:solidFill>
                <a:latin typeface="+mj-lt"/>
              </a:rPr>
              <a:t> </a:t>
            </a:r>
          </a:p>
          <a:p>
            <a:pPr marL="0" indent="0" algn="r">
              <a:buNone/>
            </a:pPr>
            <a:r>
              <a:rPr lang="en-US" sz="2300" b="1" dirty="0" smtClean="0">
                <a:solidFill>
                  <a:schemeClr val="tx2">
                    <a:lumMod val="75000"/>
                  </a:schemeClr>
                </a:solidFill>
                <a:latin typeface="+mj-lt"/>
              </a:rPr>
              <a:t>Suzanne Woodring: </a:t>
            </a:r>
            <a:r>
              <a:rPr lang="en-US" sz="2300" u="sng" dirty="0">
                <a:solidFill>
                  <a:srgbClr val="0000FF"/>
                </a:solidFill>
                <a:latin typeface="+mj-lt"/>
                <a:ea typeface="SimSun"/>
                <a:cs typeface="Times New Roman"/>
                <a:hlinkClick r:id="rId5"/>
              </a:rPr>
              <a:t>swoodring602@yahoo.com</a:t>
            </a:r>
            <a:endParaRPr lang="en-US" sz="2300" b="1" dirty="0" smtClean="0">
              <a:solidFill>
                <a:schemeClr val="tx2">
                  <a:lumMod val="75000"/>
                </a:schemeClr>
              </a:solidFill>
              <a:latin typeface="+mj-lt"/>
            </a:endParaRPr>
          </a:p>
          <a:p>
            <a:pPr marL="0" indent="0">
              <a:buNone/>
            </a:pPr>
            <a:endParaRPr lang="en-US" sz="1300" dirty="0">
              <a:solidFill>
                <a:schemeClr val="tx2">
                  <a:lumMod val="75000"/>
                </a:schemeClr>
              </a:solidFill>
            </a:endParaRPr>
          </a:p>
        </p:txBody>
      </p:sp>
    </p:spTree>
    <p:extLst>
      <p:ext uri="{BB962C8B-B14F-4D97-AF65-F5344CB8AC3E}">
        <p14:creationId xmlns:p14="http://schemas.microsoft.com/office/powerpoint/2010/main" val="11971599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50"/>
            <a:ext cx="8382000" cy="857250"/>
          </a:xfrm>
        </p:spPr>
        <p:txBody>
          <a:bodyPr>
            <a:noAutofit/>
          </a:bodyPr>
          <a:lstStyle/>
          <a:p>
            <a:r>
              <a:rPr lang="en-US" sz="3200" b="1" dirty="0" smtClean="0"/>
              <a:t>Other presentations of interest </a:t>
            </a:r>
            <a:endParaRPr lang="en-US" sz="3200" b="1" dirty="0"/>
          </a:p>
        </p:txBody>
      </p:sp>
      <p:sp>
        <p:nvSpPr>
          <p:cNvPr id="3" name="Content Placeholder 2"/>
          <p:cNvSpPr>
            <a:spLocks noGrp="1"/>
          </p:cNvSpPr>
          <p:nvPr>
            <p:ph idx="1"/>
          </p:nvPr>
        </p:nvSpPr>
        <p:spPr>
          <a:xfrm>
            <a:off x="304800" y="1200150"/>
            <a:ext cx="8382000" cy="3810000"/>
          </a:xfrm>
        </p:spPr>
        <p:txBody>
          <a:bodyPr>
            <a:normAutofit/>
          </a:bodyPr>
          <a:lstStyle/>
          <a:p>
            <a:pPr marL="514350" indent="-514350">
              <a:buFont typeface="+mj-lt"/>
              <a:buAutoNum type="arabicPeriod"/>
            </a:pPr>
            <a:endParaRPr lang="en-US" sz="800" b="1" dirty="0">
              <a:solidFill>
                <a:schemeClr val="tx2">
                  <a:lumMod val="75000"/>
                </a:schemeClr>
              </a:solidFill>
            </a:endParaRPr>
          </a:p>
          <a:p>
            <a:pPr marL="862330" lvl="1" indent="-514350">
              <a:buFont typeface="+mj-lt"/>
              <a:buAutoNum type="arabicPeriod"/>
            </a:pPr>
            <a:r>
              <a:rPr lang="en-US" sz="2400" b="1" dirty="0" smtClean="0">
                <a:solidFill>
                  <a:srgbClr val="FFC000"/>
                </a:solidFill>
              </a:rPr>
              <a:t>Thursday 3:15-4:30 pm</a:t>
            </a:r>
            <a:r>
              <a:rPr lang="en-US" sz="2400" b="1" dirty="0" smtClean="0">
                <a:solidFill>
                  <a:schemeClr val="tx2">
                    <a:lumMod val="75000"/>
                  </a:schemeClr>
                </a:solidFill>
              </a:rPr>
              <a:t>: </a:t>
            </a:r>
            <a:r>
              <a:rPr lang="en-US" sz="2400" b="1" u="sng" dirty="0" smtClean="0">
                <a:solidFill>
                  <a:schemeClr val="tx2">
                    <a:lumMod val="75000"/>
                  </a:schemeClr>
                </a:solidFill>
              </a:rPr>
              <a:t>D.19</a:t>
            </a:r>
            <a:r>
              <a:rPr lang="en-US" sz="2400" b="1" dirty="0" smtClean="0">
                <a:solidFill>
                  <a:schemeClr val="tx2">
                    <a:lumMod val="75000"/>
                  </a:schemeClr>
                </a:solidFill>
              </a:rPr>
              <a:t> </a:t>
            </a:r>
            <a:r>
              <a:rPr lang="en-US" sz="2400" b="1" i="1" dirty="0" smtClean="0">
                <a:solidFill>
                  <a:schemeClr val="tx2">
                    <a:lumMod val="75000"/>
                  </a:schemeClr>
                </a:solidFill>
              </a:rPr>
              <a:t>Cultivating STEM-writing through diagnostic assessment, genre analysis, and writing center </a:t>
            </a:r>
            <a:r>
              <a:rPr lang="en-US" sz="2400" b="1" dirty="0" smtClean="0">
                <a:solidFill>
                  <a:schemeClr val="tx2">
                    <a:lumMod val="75000"/>
                  </a:schemeClr>
                </a:solidFill>
              </a:rPr>
              <a:t>(A106)</a:t>
            </a:r>
          </a:p>
          <a:p>
            <a:pPr marL="862330" lvl="1" indent="-514350">
              <a:buFont typeface="+mj-lt"/>
              <a:buAutoNum type="arabicPeriod"/>
            </a:pPr>
            <a:endParaRPr lang="en-US" sz="800" b="1" i="1" dirty="0">
              <a:solidFill>
                <a:schemeClr val="tx2">
                  <a:lumMod val="75000"/>
                </a:schemeClr>
              </a:solidFill>
            </a:endParaRPr>
          </a:p>
          <a:p>
            <a:pPr marL="862330" lvl="1" indent="-514350">
              <a:buFont typeface="+mj-lt"/>
              <a:buAutoNum type="arabicPeriod"/>
            </a:pPr>
            <a:r>
              <a:rPr lang="en-US" sz="2400" b="1" dirty="0" smtClean="0">
                <a:solidFill>
                  <a:srgbClr val="FFC000"/>
                </a:solidFill>
              </a:rPr>
              <a:t>Friday 8:00-9:15 am</a:t>
            </a:r>
            <a:r>
              <a:rPr lang="en-US" sz="2400" b="1" dirty="0" smtClean="0">
                <a:solidFill>
                  <a:schemeClr val="tx2">
                    <a:lumMod val="75000"/>
                  </a:schemeClr>
                </a:solidFill>
              </a:rPr>
              <a:t>: </a:t>
            </a:r>
            <a:r>
              <a:rPr lang="en-US" sz="2400" b="1" u="sng" dirty="0" smtClean="0">
                <a:solidFill>
                  <a:schemeClr val="tx2">
                    <a:lumMod val="75000"/>
                  </a:schemeClr>
                </a:solidFill>
              </a:rPr>
              <a:t>F.05</a:t>
            </a:r>
            <a:r>
              <a:rPr lang="en-US" sz="2400" b="1" dirty="0" smtClean="0">
                <a:solidFill>
                  <a:schemeClr val="tx2">
                    <a:lumMod val="75000"/>
                  </a:schemeClr>
                </a:solidFill>
              </a:rPr>
              <a:t> </a:t>
            </a:r>
            <a:r>
              <a:rPr lang="en-US" sz="2400" b="1" i="1" dirty="0" smtClean="0">
                <a:solidFill>
                  <a:schemeClr val="tx2">
                    <a:lumMod val="75000"/>
                  </a:schemeClr>
                </a:solidFill>
              </a:rPr>
              <a:t>What linguistics can offer the composition teacher </a:t>
            </a:r>
            <a:r>
              <a:rPr lang="en-US" sz="2400" b="1" dirty="0" smtClean="0">
                <a:solidFill>
                  <a:schemeClr val="tx2">
                    <a:lumMod val="75000"/>
                  </a:schemeClr>
                </a:solidFill>
              </a:rPr>
              <a:t>(F151)</a:t>
            </a:r>
          </a:p>
          <a:p>
            <a:pPr marL="862330" lvl="1" indent="-514350">
              <a:buFont typeface="+mj-lt"/>
              <a:buAutoNum type="arabicPeriod"/>
            </a:pPr>
            <a:endParaRPr lang="en-US" sz="800" b="1" dirty="0">
              <a:solidFill>
                <a:schemeClr val="tx2">
                  <a:lumMod val="75000"/>
                </a:schemeClr>
              </a:solidFill>
            </a:endParaRPr>
          </a:p>
          <a:p>
            <a:pPr marL="862330" lvl="1" indent="-514350">
              <a:buFont typeface="+mj-lt"/>
              <a:buAutoNum type="arabicPeriod"/>
            </a:pPr>
            <a:r>
              <a:rPr lang="en-US" sz="2400" b="1" dirty="0" smtClean="0">
                <a:solidFill>
                  <a:srgbClr val="FFC000"/>
                </a:solidFill>
              </a:rPr>
              <a:t>Friday 6:30-7:30 pm</a:t>
            </a:r>
            <a:r>
              <a:rPr lang="en-US" sz="2400" b="1" dirty="0" smtClean="0">
                <a:solidFill>
                  <a:schemeClr val="tx2">
                    <a:lumMod val="75000"/>
                  </a:schemeClr>
                </a:solidFill>
              </a:rPr>
              <a:t>: </a:t>
            </a:r>
            <a:r>
              <a:rPr lang="en-US" sz="2400" b="1" u="sng" dirty="0" smtClean="0">
                <a:solidFill>
                  <a:schemeClr val="tx2">
                    <a:lumMod val="75000"/>
                  </a:schemeClr>
                </a:solidFill>
              </a:rPr>
              <a:t>FSIG.12</a:t>
            </a:r>
            <a:r>
              <a:rPr lang="en-US" sz="2400" b="1" dirty="0" smtClean="0">
                <a:solidFill>
                  <a:schemeClr val="tx2">
                    <a:lumMod val="75000"/>
                  </a:schemeClr>
                </a:solidFill>
              </a:rPr>
              <a:t> </a:t>
            </a:r>
            <a:r>
              <a:rPr lang="en-US" sz="2400" b="1" i="1" dirty="0" smtClean="0">
                <a:solidFill>
                  <a:schemeClr val="tx2">
                    <a:lumMod val="75000"/>
                  </a:schemeClr>
                </a:solidFill>
              </a:rPr>
              <a:t>Linguistics, Language, and Writing Standing Group Business Meeting </a:t>
            </a:r>
            <a:r>
              <a:rPr lang="en-US" sz="2400" b="1" dirty="0" smtClean="0">
                <a:solidFill>
                  <a:schemeClr val="tx2">
                    <a:lumMod val="75000"/>
                  </a:schemeClr>
                </a:solidFill>
              </a:rPr>
              <a:t>(B119)</a:t>
            </a:r>
            <a:endParaRPr lang="en-US" sz="2400" i="1" dirty="0" smtClean="0">
              <a:solidFill>
                <a:schemeClr val="tx2">
                  <a:lumMod val="75000"/>
                </a:schemeClr>
              </a:solidFill>
            </a:endParaRPr>
          </a:p>
          <a:p>
            <a:pPr marL="0" indent="0">
              <a:buNone/>
            </a:pPr>
            <a:endParaRPr lang="en-US" sz="2300" dirty="0" smtClean="0">
              <a:solidFill>
                <a:schemeClr val="tx2">
                  <a:lumMod val="75000"/>
                </a:schemeClr>
              </a:solidFill>
            </a:endParaRPr>
          </a:p>
          <a:p>
            <a:pPr marL="0" indent="0">
              <a:buNone/>
            </a:pPr>
            <a:endParaRPr lang="en-US" sz="1100" dirty="0" smtClean="0">
              <a:solidFill>
                <a:schemeClr val="tx2">
                  <a:lumMod val="75000"/>
                </a:schemeClr>
              </a:solidFill>
            </a:endParaRPr>
          </a:p>
        </p:txBody>
      </p:sp>
    </p:spTree>
    <p:extLst>
      <p:ext uri="{BB962C8B-B14F-4D97-AF65-F5344CB8AC3E}">
        <p14:creationId xmlns:p14="http://schemas.microsoft.com/office/powerpoint/2010/main" val="1385003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50"/>
            <a:ext cx="8686800" cy="569214"/>
          </a:xfrm>
        </p:spPr>
        <p:txBody>
          <a:bodyPr>
            <a:normAutofit fontScale="90000"/>
          </a:bodyPr>
          <a:lstStyle/>
          <a:p>
            <a:r>
              <a:rPr lang="en-US" sz="2800" b="1" dirty="0" smtClean="0">
                <a:solidFill>
                  <a:schemeClr val="tx2"/>
                </a:solidFill>
              </a:rPr>
              <a:t>Code-Switching:</a:t>
            </a:r>
            <a:r>
              <a:rPr lang="en-US" sz="1800" b="1" dirty="0" smtClean="0">
                <a:solidFill>
                  <a:schemeClr val="tx2"/>
                </a:solidFill>
              </a:rPr>
              <a:t> </a:t>
            </a:r>
            <a:r>
              <a:rPr lang="en-US" sz="2000" b="1" dirty="0" smtClean="0">
                <a:solidFill>
                  <a:schemeClr val="tx2"/>
                </a:solidFill>
              </a:rPr>
              <a:t>between INDONESIAN, ENGLISH, AND FRENCH</a:t>
            </a:r>
            <a:endParaRPr lang="en-US" sz="2000" b="1" dirty="0">
              <a:solidFill>
                <a:schemeClr val="tx2"/>
              </a:solidFill>
            </a:endParaRPr>
          </a:p>
        </p:txBody>
      </p:sp>
      <p:pic>
        <p:nvPicPr>
          <p:cNvPr id="9" name="Code_switching_between_Indonesian_French_and_English.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235075"/>
            <a:ext cx="6032500" cy="3394075"/>
          </a:xfrm>
        </p:spPr>
      </p:pic>
    </p:spTree>
    <p:extLst>
      <p:ext uri="{BB962C8B-B14F-4D97-AF65-F5344CB8AC3E}">
        <p14:creationId xmlns:p14="http://schemas.microsoft.com/office/powerpoint/2010/main" val="2832857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81000" y="1047750"/>
            <a:ext cx="8382000" cy="3733800"/>
          </a:xfrm>
          <a:prstGeom prst="rect">
            <a:avLst/>
          </a:prstGeom>
        </p:spPr>
        <p:txBody>
          <a:bodyPr lIns="91425" tIns="91425" rIns="91425" bIns="91425" anchor="t" anchorCtr="0">
            <a:noAutofit/>
          </a:bodyPr>
          <a:lstStyle/>
          <a:p>
            <a:pPr marL="76200" lvl="0" indent="0">
              <a:buSzPct val="100000"/>
              <a:buNone/>
            </a:pPr>
            <a:r>
              <a:rPr lang="en" sz="2400" b="1" dirty="0" smtClean="0">
                <a:solidFill>
                  <a:schemeClr val="tx2"/>
                </a:solidFill>
                <a:ea typeface="Economica"/>
                <a:cs typeface="Economica"/>
                <a:sym typeface="Economica"/>
              </a:rPr>
              <a:t>Controversy</a:t>
            </a:r>
            <a:r>
              <a:rPr lang="en" sz="2400" b="1" dirty="0">
                <a:solidFill>
                  <a:schemeClr val="tx2"/>
                </a:solidFill>
                <a:ea typeface="Economica"/>
                <a:cs typeface="Economica"/>
                <a:sym typeface="Economica"/>
              </a:rPr>
              <a:t>:</a:t>
            </a:r>
            <a:r>
              <a:rPr lang="en" sz="2400" dirty="0">
                <a:solidFill>
                  <a:schemeClr val="tx2"/>
                </a:solidFill>
                <a:ea typeface="Economica"/>
                <a:cs typeface="Economica"/>
                <a:sym typeface="Economica"/>
              </a:rPr>
              <a:t> </a:t>
            </a:r>
            <a:r>
              <a:rPr lang="en" sz="2400" dirty="0" smtClean="0">
                <a:solidFill>
                  <a:schemeClr val="tx2"/>
                </a:solidFill>
                <a:ea typeface="Economica"/>
                <a:cs typeface="Economica"/>
                <a:sym typeface="Economica"/>
              </a:rPr>
              <a:t>Is it </a:t>
            </a:r>
            <a:r>
              <a:rPr lang="en" sz="2400" i="1" dirty="0" smtClean="0">
                <a:solidFill>
                  <a:schemeClr val="tx2"/>
                </a:solidFill>
                <a:ea typeface="Economica"/>
                <a:cs typeface="Economica"/>
                <a:sym typeface="Economica"/>
              </a:rPr>
              <a:t>code-switching </a:t>
            </a:r>
            <a:r>
              <a:rPr lang="en" sz="2400" dirty="0" smtClean="0">
                <a:solidFill>
                  <a:schemeClr val="tx2"/>
                </a:solidFill>
                <a:ea typeface="Economica"/>
                <a:cs typeface="Economica"/>
                <a:sym typeface="Economica"/>
              </a:rPr>
              <a:t>or </a:t>
            </a:r>
            <a:r>
              <a:rPr lang="en" sz="2400" i="1" dirty="0" smtClean="0">
                <a:solidFill>
                  <a:schemeClr val="tx2"/>
                </a:solidFill>
                <a:ea typeface="Economica"/>
                <a:cs typeface="Economica"/>
                <a:sym typeface="Economica"/>
              </a:rPr>
              <a:t>code-meshing</a:t>
            </a:r>
            <a:r>
              <a:rPr lang="en" sz="2400" dirty="0" smtClean="0">
                <a:solidFill>
                  <a:schemeClr val="tx2"/>
                </a:solidFill>
                <a:ea typeface="Economica"/>
                <a:cs typeface="Economica"/>
                <a:sym typeface="Economica"/>
              </a:rPr>
              <a:t>?</a:t>
            </a:r>
            <a:endParaRPr lang="en" sz="2000" dirty="0" smtClean="0">
              <a:solidFill>
                <a:schemeClr val="tx2"/>
              </a:solidFill>
              <a:ea typeface="Economica"/>
              <a:cs typeface="Economica"/>
              <a:sym typeface="Economica"/>
            </a:endParaRPr>
          </a:p>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400" b="1" dirty="0" smtClean="0">
                <a:solidFill>
                  <a:schemeClr val="tx2"/>
                </a:solidFill>
                <a:ea typeface="Economica"/>
                <a:cs typeface="Economica"/>
                <a:sym typeface="Economica"/>
              </a:rPr>
              <a:t>Definitions: </a:t>
            </a:r>
          </a:p>
          <a:p>
            <a:pPr marL="419100" indent="-342900">
              <a:buClr>
                <a:srgbClr val="D16349"/>
              </a:buClr>
              <a:buSzPct val="100000"/>
            </a:pPr>
            <a:r>
              <a:rPr lang="en" sz="2400" i="1" dirty="0" smtClean="0">
                <a:ea typeface="Economica"/>
                <a:cs typeface="Economica"/>
                <a:sym typeface="Economica"/>
              </a:rPr>
              <a:t>code-switching </a:t>
            </a:r>
            <a:endParaRPr lang="en" sz="2400" i="1" dirty="0">
              <a:ea typeface="Economica"/>
              <a:cs typeface="Economica"/>
              <a:sym typeface="Economica"/>
            </a:endParaRPr>
          </a:p>
          <a:p>
            <a:pPr marL="967740" lvl="2" indent="-342900">
              <a:buClr>
                <a:srgbClr val="D16349"/>
              </a:buClr>
              <a:buSzPct val="100000"/>
              <a:buFont typeface="Arial" panose="020B0604020202020204" pitchFamily="34" charset="0"/>
              <a:buChar char="•"/>
            </a:pPr>
            <a:r>
              <a:rPr lang="en" sz="2400" dirty="0" smtClean="0">
                <a:ea typeface="Economica"/>
                <a:cs typeface="Economica"/>
                <a:sym typeface="Economica"/>
              </a:rPr>
              <a:t>shifts </a:t>
            </a:r>
            <a:r>
              <a:rPr lang="en" sz="2400" dirty="0">
                <a:ea typeface="Economica"/>
                <a:cs typeface="Economica"/>
                <a:sym typeface="Economica"/>
              </a:rPr>
              <a:t>between multiple </a:t>
            </a:r>
            <a:r>
              <a:rPr lang="en" sz="2400" dirty="0" smtClean="0">
                <a:ea typeface="Economica"/>
                <a:cs typeface="Economica"/>
                <a:sym typeface="Economica"/>
              </a:rPr>
              <a:t>languages, local varieties, or registers</a:t>
            </a:r>
            <a:endParaRPr lang="en" sz="2400" dirty="0">
              <a:ea typeface="Economica"/>
              <a:cs typeface="Economica"/>
              <a:sym typeface="Economica"/>
            </a:endParaRPr>
          </a:p>
          <a:p>
            <a:pPr marL="624840" lvl="2" indent="0">
              <a:buClr>
                <a:srgbClr val="D16349"/>
              </a:buClr>
              <a:buSzPct val="100000"/>
              <a:buNone/>
            </a:pPr>
            <a:endParaRPr lang="en" sz="1200" dirty="0">
              <a:ea typeface="Economica"/>
              <a:cs typeface="Economica"/>
              <a:sym typeface="Economica"/>
            </a:endParaRPr>
          </a:p>
          <a:p>
            <a:pPr marL="419100" indent="-342900">
              <a:buSzPct val="100000"/>
            </a:pPr>
            <a:r>
              <a:rPr lang="en-US" sz="2400" b="1" i="1" dirty="0" smtClean="0"/>
              <a:t>code-meshing</a:t>
            </a:r>
          </a:p>
          <a:p>
            <a:pPr marL="419100" indent="-342900">
              <a:buSzPct val="100000"/>
            </a:pPr>
            <a:endParaRPr sz="2400" i="1" dirty="0">
              <a:solidFill>
                <a:schemeClr val="tx2"/>
              </a:solidFill>
            </a:endParaRPr>
          </a:p>
        </p:txBody>
      </p:sp>
    </p:spTree>
    <p:extLst>
      <p:ext uri="{BB962C8B-B14F-4D97-AF65-F5344CB8AC3E}">
        <p14:creationId xmlns:p14="http://schemas.microsoft.com/office/powerpoint/2010/main" val="918659448"/>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550"/>
            <a:ext cx="8534400" cy="569214"/>
          </a:xfrm>
        </p:spPr>
        <p:txBody>
          <a:bodyPr>
            <a:noAutofit/>
          </a:bodyPr>
          <a:lstStyle/>
          <a:p>
            <a:r>
              <a:rPr lang="en-US" sz="3600" b="1" dirty="0" smtClean="0">
                <a:solidFill>
                  <a:schemeClr val="tx2"/>
                </a:solidFill>
              </a:rPr>
              <a:t>Key &amp; Peele: Phone Call</a:t>
            </a:r>
            <a:endParaRPr lang="en-US" sz="3600" b="1" dirty="0">
              <a:solidFill>
                <a:schemeClr val="tx2"/>
              </a:solidFill>
            </a:endParaRPr>
          </a:p>
        </p:txBody>
      </p:sp>
      <p:pic>
        <p:nvPicPr>
          <p:cNvPr id="4" name="Key &amp; Peele_Phone_Call.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235075"/>
            <a:ext cx="6032500" cy="3394075"/>
          </a:xfrm>
        </p:spPr>
      </p:pic>
    </p:spTree>
    <p:extLst>
      <p:ext uri="{BB962C8B-B14F-4D97-AF65-F5344CB8AC3E}">
        <p14:creationId xmlns:p14="http://schemas.microsoft.com/office/powerpoint/2010/main" val="303508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81000" y="1047750"/>
            <a:ext cx="8382000" cy="3733800"/>
          </a:xfrm>
          <a:prstGeom prst="rect">
            <a:avLst/>
          </a:prstGeom>
        </p:spPr>
        <p:txBody>
          <a:bodyPr lIns="91425" tIns="91425" rIns="91425" bIns="91425" anchor="t" anchorCtr="0">
            <a:noAutofit/>
          </a:bodyPr>
          <a:lstStyle/>
          <a:p>
            <a:pPr marL="76200" lvl="0" indent="0">
              <a:buSzPct val="100000"/>
              <a:buNone/>
            </a:pPr>
            <a:r>
              <a:rPr lang="en" sz="2400" b="1" dirty="0" smtClean="0">
                <a:solidFill>
                  <a:schemeClr val="tx2"/>
                </a:solidFill>
                <a:ea typeface="Economica"/>
                <a:cs typeface="Economica"/>
                <a:sym typeface="Economica"/>
              </a:rPr>
              <a:t>Controversy</a:t>
            </a:r>
            <a:r>
              <a:rPr lang="en" sz="2400" b="1" dirty="0">
                <a:solidFill>
                  <a:schemeClr val="tx2"/>
                </a:solidFill>
                <a:ea typeface="Economica"/>
                <a:cs typeface="Economica"/>
                <a:sym typeface="Economica"/>
              </a:rPr>
              <a:t>:</a:t>
            </a:r>
            <a:r>
              <a:rPr lang="en" sz="2400" dirty="0">
                <a:solidFill>
                  <a:schemeClr val="tx2"/>
                </a:solidFill>
                <a:ea typeface="Economica"/>
                <a:cs typeface="Economica"/>
                <a:sym typeface="Economica"/>
              </a:rPr>
              <a:t> </a:t>
            </a:r>
            <a:r>
              <a:rPr lang="en" sz="2400" dirty="0" smtClean="0">
                <a:solidFill>
                  <a:schemeClr val="tx2"/>
                </a:solidFill>
                <a:ea typeface="Economica"/>
                <a:cs typeface="Economica"/>
                <a:sym typeface="Economica"/>
              </a:rPr>
              <a:t>Is it </a:t>
            </a:r>
            <a:r>
              <a:rPr lang="en" sz="2400" i="1" dirty="0" smtClean="0">
                <a:solidFill>
                  <a:schemeClr val="tx2"/>
                </a:solidFill>
                <a:ea typeface="Economica"/>
                <a:cs typeface="Economica"/>
                <a:sym typeface="Economica"/>
              </a:rPr>
              <a:t>code-switching </a:t>
            </a:r>
            <a:r>
              <a:rPr lang="en" sz="2400" dirty="0" smtClean="0">
                <a:solidFill>
                  <a:schemeClr val="tx2"/>
                </a:solidFill>
                <a:ea typeface="Economica"/>
                <a:cs typeface="Economica"/>
                <a:sym typeface="Economica"/>
              </a:rPr>
              <a:t>or </a:t>
            </a:r>
            <a:r>
              <a:rPr lang="en" sz="2400" i="1" dirty="0" smtClean="0">
                <a:solidFill>
                  <a:schemeClr val="tx2"/>
                </a:solidFill>
                <a:ea typeface="Economica"/>
                <a:cs typeface="Economica"/>
                <a:sym typeface="Economica"/>
              </a:rPr>
              <a:t>code-meshing</a:t>
            </a:r>
            <a:r>
              <a:rPr lang="en" sz="2400" dirty="0" smtClean="0">
                <a:solidFill>
                  <a:schemeClr val="tx2"/>
                </a:solidFill>
                <a:ea typeface="Economica"/>
                <a:cs typeface="Economica"/>
                <a:sym typeface="Economica"/>
              </a:rPr>
              <a:t>?</a:t>
            </a:r>
            <a:endParaRPr lang="en" sz="2000" dirty="0" smtClean="0">
              <a:solidFill>
                <a:schemeClr val="tx2"/>
              </a:solidFill>
              <a:ea typeface="Economica"/>
              <a:cs typeface="Economica"/>
              <a:sym typeface="Economica"/>
            </a:endParaRPr>
          </a:p>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400" b="1" dirty="0" smtClean="0">
                <a:ea typeface="Economica"/>
                <a:cs typeface="Economica"/>
                <a:sym typeface="Economica"/>
              </a:rPr>
              <a:t>Definitions: </a:t>
            </a:r>
          </a:p>
          <a:p>
            <a:pPr marL="419100" indent="-342900">
              <a:buClr>
                <a:srgbClr val="D16349"/>
              </a:buClr>
              <a:buSzPct val="100000"/>
            </a:pPr>
            <a:r>
              <a:rPr lang="en" sz="2400" i="1" dirty="0" smtClean="0">
                <a:ea typeface="Economica"/>
                <a:cs typeface="Economica"/>
                <a:sym typeface="Economica"/>
              </a:rPr>
              <a:t>code-switching </a:t>
            </a:r>
            <a:endParaRPr lang="en" sz="2400" i="1" dirty="0">
              <a:ea typeface="Economica"/>
              <a:cs typeface="Economica"/>
              <a:sym typeface="Economica"/>
            </a:endParaRPr>
          </a:p>
          <a:p>
            <a:pPr marL="967740" lvl="2" indent="-342900">
              <a:buClr>
                <a:srgbClr val="D16349"/>
              </a:buClr>
              <a:buSzPct val="100000"/>
              <a:buFont typeface="Arial" panose="020B0604020202020204" pitchFamily="34" charset="0"/>
              <a:buChar char="•"/>
            </a:pPr>
            <a:r>
              <a:rPr lang="en" sz="2400" dirty="0" smtClean="0">
                <a:ea typeface="Economica"/>
                <a:cs typeface="Economica"/>
                <a:sym typeface="Economica"/>
              </a:rPr>
              <a:t>shifts </a:t>
            </a:r>
            <a:r>
              <a:rPr lang="en" sz="2400" dirty="0">
                <a:ea typeface="Economica"/>
                <a:cs typeface="Economica"/>
                <a:sym typeface="Economica"/>
              </a:rPr>
              <a:t>between multiple </a:t>
            </a:r>
            <a:r>
              <a:rPr lang="en" sz="2400" dirty="0" smtClean="0">
                <a:ea typeface="Economica"/>
                <a:cs typeface="Economica"/>
                <a:sym typeface="Economica"/>
              </a:rPr>
              <a:t>languages, local varieties, or registers</a:t>
            </a:r>
            <a:endParaRPr lang="en" sz="2400" dirty="0">
              <a:ea typeface="Economica"/>
              <a:cs typeface="Economica"/>
              <a:sym typeface="Economica"/>
            </a:endParaRPr>
          </a:p>
          <a:p>
            <a:pPr marL="624840" lvl="2" indent="0">
              <a:buClr>
                <a:srgbClr val="D16349"/>
              </a:buClr>
              <a:buSzPct val="100000"/>
              <a:buNone/>
            </a:pPr>
            <a:endParaRPr lang="en" sz="1200" dirty="0">
              <a:ea typeface="Economica"/>
              <a:cs typeface="Economica"/>
              <a:sym typeface="Economica"/>
            </a:endParaRPr>
          </a:p>
          <a:p>
            <a:pPr marL="419100" indent="-342900">
              <a:buSzPct val="100000"/>
            </a:pPr>
            <a:r>
              <a:rPr lang="en-US" sz="2400" b="1" i="1" dirty="0" smtClean="0"/>
              <a:t>code-meshing</a:t>
            </a:r>
          </a:p>
          <a:p>
            <a:pPr marL="967740" lvl="2" indent="-342900">
              <a:buClr>
                <a:srgbClr val="D16349"/>
              </a:buClr>
              <a:buSzPct val="100000"/>
              <a:buFont typeface="Arial" panose="020B0604020202020204" pitchFamily="34" charset="0"/>
              <a:buChar char="•"/>
            </a:pPr>
            <a:r>
              <a:rPr lang="en" b="1" dirty="0" smtClean="0">
                <a:ea typeface="Economica"/>
                <a:cs typeface="Economica"/>
                <a:sym typeface="Economica"/>
              </a:rPr>
              <a:t>blends languages, local varieties, or registers with a dominant language</a:t>
            </a:r>
          </a:p>
          <a:p>
            <a:pPr marL="967740" lvl="2" indent="-342900">
              <a:buClr>
                <a:srgbClr val="D16349"/>
              </a:buClr>
              <a:buSzPct val="100000"/>
              <a:buFont typeface="Arial" panose="020B0604020202020204" pitchFamily="34" charset="0"/>
              <a:buChar char="•"/>
            </a:pPr>
            <a:r>
              <a:rPr lang="en-US" b="1" dirty="0" smtClean="0"/>
              <a:t>tends to be a purposeful, rhetorical strategy</a:t>
            </a:r>
            <a:endParaRPr lang="en" b="1" dirty="0" smtClean="0">
              <a:ea typeface="Economica"/>
              <a:cs typeface="Economica"/>
              <a:sym typeface="Economica"/>
            </a:endParaRPr>
          </a:p>
          <a:p>
            <a:pPr marL="419100" indent="-342900">
              <a:buSzPct val="100000"/>
            </a:pPr>
            <a:endParaRPr sz="2400" i="1" dirty="0">
              <a:solidFill>
                <a:schemeClr val="tx2"/>
              </a:solidFill>
            </a:endParaRPr>
          </a:p>
        </p:txBody>
      </p:sp>
    </p:spTree>
    <p:extLst>
      <p:ext uri="{BB962C8B-B14F-4D97-AF65-F5344CB8AC3E}">
        <p14:creationId xmlns:p14="http://schemas.microsoft.com/office/powerpoint/2010/main" val="1103715094"/>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04800" y="1352550"/>
            <a:ext cx="8610600" cy="3505200"/>
          </a:xfrm>
          <a:prstGeom prst="rect">
            <a:avLst/>
          </a:prstGeom>
        </p:spPr>
        <p:txBody>
          <a:bodyPr lIns="91425" tIns="91425" rIns="91425" bIns="91425" anchor="t" anchorCtr="0">
            <a:noAutofit/>
          </a:bodyPr>
          <a:lstStyle/>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800" b="1" dirty="0" smtClean="0">
                <a:solidFill>
                  <a:schemeClr val="tx2"/>
                </a:solidFill>
                <a:ea typeface="Economica"/>
                <a:cs typeface="Economica"/>
                <a:sym typeface="Economica"/>
              </a:rPr>
              <a:t>Our observations:</a:t>
            </a:r>
          </a:p>
          <a:p>
            <a:pPr marL="76200" lvl="0" indent="0" rtl="0">
              <a:spcBef>
                <a:spcPts val="0"/>
              </a:spcBef>
              <a:buSzPct val="100000"/>
              <a:buNone/>
            </a:pPr>
            <a:endParaRPr lang="en" sz="1100" dirty="0" smtClean="0">
              <a:solidFill>
                <a:schemeClr val="tx2"/>
              </a:solidFill>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Both code-switching and code-meshing can involve multiple </a:t>
            </a:r>
            <a:r>
              <a:rPr lang="en" sz="2500" dirty="0">
                <a:solidFill>
                  <a:schemeClr val="tx2"/>
                </a:solidFill>
                <a:ea typeface="Economica"/>
                <a:cs typeface="Economica"/>
                <a:sym typeface="Economica"/>
              </a:rPr>
              <a:t>local and </a:t>
            </a:r>
            <a:r>
              <a:rPr lang="en" sz="2500" dirty="0" smtClean="0">
                <a:solidFill>
                  <a:schemeClr val="tx2"/>
                </a:solidFill>
                <a:ea typeface="Economica"/>
                <a:cs typeface="Economica"/>
                <a:sym typeface="Economica"/>
              </a:rPr>
              <a:t>global languages</a:t>
            </a:r>
            <a:r>
              <a:rPr lang="en" sz="2400" dirty="0" smtClean="0">
                <a:solidFill>
                  <a:schemeClr val="tx2"/>
                </a:solidFill>
                <a:ea typeface="Economica"/>
                <a:cs typeface="Economica"/>
                <a:sym typeface="Economica"/>
              </a:rPr>
              <a:t> </a:t>
            </a:r>
          </a:p>
          <a:p>
            <a:pPr marL="1082040" lvl="3" indent="0">
              <a:buSzPct val="100000"/>
              <a:buNone/>
            </a:pPr>
            <a:endParaRPr lang="en" sz="1100" dirty="0">
              <a:ea typeface="Economica"/>
              <a:cs typeface="Economica"/>
              <a:sym typeface="Economica"/>
            </a:endParaRPr>
          </a:p>
          <a:p>
            <a:pPr lvl="0" rtl="0">
              <a:spcBef>
                <a:spcPts val="0"/>
              </a:spcBef>
              <a:buNone/>
            </a:pPr>
            <a:endParaRPr dirty="0"/>
          </a:p>
        </p:txBody>
      </p:sp>
    </p:spTree>
    <p:extLst>
      <p:ext uri="{BB962C8B-B14F-4D97-AF65-F5344CB8AC3E}">
        <p14:creationId xmlns:p14="http://schemas.microsoft.com/office/powerpoint/2010/main" val="2803804420"/>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2400" y="285750"/>
            <a:ext cx="8839200" cy="533400"/>
          </a:xfrm>
          <a:prstGeom prst="rect">
            <a:avLst/>
          </a:prstGeom>
        </p:spPr>
        <p:txBody>
          <a:bodyPr lIns="91425" tIns="91425" rIns="91425" bIns="91425" anchor="b" anchorCtr="0">
            <a:noAutofit/>
          </a:bodyPr>
          <a:lstStyle/>
          <a:p>
            <a:pPr lvl="0" rtl="0">
              <a:spcBef>
                <a:spcPts val="0"/>
              </a:spcBef>
              <a:buNone/>
            </a:pPr>
            <a:r>
              <a:rPr lang="en" b="1" dirty="0">
                <a:solidFill>
                  <a:schemeClr val="tx2"/>
                </a:solidFill>
              </a:rPr>
              <a:t>What is code-meshing?</a:t>
            </a:r>
          </a:p>
        </p:txBody>
      </p:sp>
      <p:sp>
        <p:nvSpPr>
          <p:cNvPr id="69" name="Shape 69"/>
          <p:cNvSpPr txBox="1">
            <a:spLocks noGrp="1"/>
          </p:cNvSpPr>
          <p:nvPr>
            <p:ph type="body" idx="1"/>
          </p:nvPr>
        </p:nvSpPr>
        <p:spPr>
          <a:xfrm>
            <a:off x="304800" y="1352550"/>
            <a:ext cx="8610600" cy="3505200"/>
          </a:xfrm>
          <a:prstGeom prst="rect">
            <a:avLst/>
          </a:prstGeom>
        </p:spPr>
        <p:txBody>
          <a:bodyPr lIns="91425" tIns="91425" rIns="91425" bIns="91425" anchor="t" anchorCtr="0">
            <a:noAutofit/>
          </a:bodyPr>
          <a:lstStyle/>
          <a:p>
            <a:pPr marL="457200" lvl="0" indent="-381000" rtl="0">
              <a:spcBef>
                <a:spcPts val="0"/>
              </a:spcBef>
              <a:buSzPct val="100000"/>
              <a:buFont typeface="Economica"/>
            </a:pPr>
            <a:endParaRPr lang="en" sz="1200" b="1" dirty="0" smtClean="0">
              <a:solidFill>
                <a:schemeClr val="tx2"/>
              </a:solidFill>
              <a:ea typeface="Economica"/>
              <a:cs typeface="Economica"/>
              <a:sym typeface="Economica"/>
            </a:endParaRPr>
          </a:p>
          <a:p>
            <a:pPr marL="76200" lvl="0" indent="0" rtl="0">
              <a:spcBef>
                <a:spcPts val="0"/>
              </a:spcBef>
              <a:buSzPct val="100000"/>
              <a:buNone/>
            </a:pPr>
            <a:r>
              <a:rPr lang="en" sz="2800" b="1" dirty="0" smtClean="0">
                <a:solidFill>
                  <a:schemeClr val="tx2"/>
                </a:solidFill>
                <a:ea typeface="Economica"/>
                <a:cs typeface="Economica"/>
                <a:sym typeface="Economica"/>
              </a:rPr>
              <a:t>Our observations:</a:t>
            </a:r>
          </a:p>
          <a:p>
            <a:pPr marL="76200" lvl="0" indent="0" rtl="0">
              <a:spcBef>
                <a:spcPts val="0"/>
              </a:spcBef>
              <a:buSzPct val="100000"/>
              <a:buNone/>
            </a:pPr>
            <a:endParaRPr lang="en" sz="1100" dirty="0" smtClean="0">
              <a:solidFill>
                <a:schemeClr val="tx2"/>
              </a:solidFill>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Both code-switching and code-meshing can involve multiple </a:t>
            </a:r>
            <a:r>
              <a:rPr lang="en" sz="2500" dirty="0">
                <a:solidFill>
                  <a:schemeClr val="tx2"/>
                </a:solidFill>
                <a:ea typeface="Economica"/>
                <a:cs typeface="Economica"/>
                <a:sym typeface="Economica"/>
              </a:rPr>
              <a:t>local and </a:t>
            </a:r>
            <a:r>
              <a:rPr lang="en" sz="2500" dirty="0" smtClean="0">
                <a:solidFill>
                  <a:schemeClr val="tx2"/>
                </a:solidFill>
                <a:ea typeface="Economica"/>
                <a:cs typeface="Economica"/>
                <a:sym typeface="Economica"/>
              </a:rPr>
              <a:t>global languages</a:t>
            </a:r>
            <a:r>
              <a:rPr lang="en" sz="2400" dirty="0" smtClean="0">
                <a:solidFill>
                  <a:schemeClr val="tx2"/>
                </a:solidFill>
                <a:ea typeface="Economica"/>
                <a:cs typeface="Economica"/>
                <a:sym typeface="Economica"/>
              </a:rPr>
              <a:t> </a:t>
            </a:r>
          </a:p>
          <a:p>
            <a:pPr marL="1082040" lvl="3" indent="0">
              <a:buSzPct val="100000"/>
              <a:buNone/>
            </a:pPr>
            <a:endParaRPr lang="en" sz="1100" dirty="0">
              <a:ea typeface="Economica"/>
              <a:cs typeface="Economica"/>
              <a:sym typeface="Economica"/>
            </a:endParaRPr>
          </a:p>
          <a:p>
            <a:pPr marL="967740" lvl="2" indent="-342900">
              <a:buSzPct val="100000"/>
              <a:buFont typeface="Arial" panose="020B0604020202020204" pitchFamily="34" charset="0"/>
              <a:buChar char="•"/>
            </a:pPr>
            <a:r>
              <a:rPr lang="en" sz="2500" dirty="0" smtClean="0">
                <a:solidFill>
                  <a:schemeClr val="tx2"/>
                </a:solidFill>
                <a:ea typeface="Economica"/>
                <a:cs typeface="Economica"/>
                <a:sym typeface="Economica"/>
              </a:rPr>
              <a:t>Code-meshing is a deliberate, rhetorical move made by the author</a:t>
            </a:r>
          </a:p>
          <a:p>
            <a:pPr marL="967740" lvl="2" indent="-342900">
              <a:buSzPct val="100000"/>
              <a:buFont typeface="Arial" panose="020B0604020202020204" pitchFamily="34" charset="0"/>
              <a:buChar char="•"/>
            </a:pPr>
            <a:endParaRPr lang="en" sz="1100" dirty="0" smtClean="0">
              <a:solidFill>
                <a:schemeClr val="tx2"/>
              </a:solidFill>
              <a:ea typeface="Economica"/>
              <a:cs typeface="Economica"/>
              <a:sym typeface="Economica"/>
            </a:endParaRPr>
          </a:p>
          <a:p>
            <a:pPr marL="624840" lvl="2" indent="0">
              <a:buSzPct val="100000"/>
              <a:buNone/>
            </a:pPr>
            <a:endParaRPr dirty="0"/>
          </a:p>
        </p:txBody>
      </p:sp>
    </p:spTree>
    <p:extLst>
      <p:ext uri="{BB962C8B-B14F-4D97-AF65-F5344CB8AC3E}">
        <p14:creationId xmlns:p14="http://schemas.microsoft.com/office/powerpoint/2010/main" val="831609300"/>
      </p:ext>
    </p:extLst>
  </p:cSld>
  <p:clrMapOvr>
    <a:masterClrMapping/>
  </p:clrMapOvr>
  <p:transition spd="slow">
    <p:cu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2817</TotalTime>
  <Words>4798</Words>
  <Application>Microsoft Office PowerPoint</Application>
  <PresentationFormat>On-screen Show (16:9)</PresentationFormat>
  <Paragraphs>501</Paragraphs>
  <Slides>39</Slides>
  <Notes>37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Rockwell</vt:lpstr>
      <vt:lpstr>Georgia</vt:lpstr>
      <vt:lpstr>SimSun</vt:lpstr>
      <vt:lpstr>Times New Roman</vt:lpstr>
      <vt:lpstr>Wingdings 2</vt:lpstr>
      <vt:lpstr>Economica</vt:lpstr>
      <vt:lpstr>Open Sans</vt:lpstr>
      <vt:lpstr>Foundry</vt:lpstr>
      <vt:lpstr>Anyone Can Code-Mesh: Teaching and Tutoring Strategies for The First-Year Writing Classroom</vt:lpstr>
      <vt:lpstr>Overview</vt:lpstr>
      <vt:lpstr>What is code-meshing?</vt:lpstr>
      <vt:lpstr>Code-Switching: between INDONESIAN, ENGLISH, AND FRENCH</vt:lpstr>
      <vt:lpstr>What is code-meshing?</vt:lpstr>
      <vt:lpstr>Key &amp; Peele: Phone Call</vt:lpstr>
      <vt:lpstr>What is code-meshing?</vt:lpstr>
      <vt:lpstr>What is code-meshing?</vt:lpstr>
      <vt:lpstr>What is code-meshing?</vt:lpstr>
      <vt:lpstr>What is code-meshing?</vt:lpstr>
      <vt:lpstr>Why teach code-meshing?</vt:lpstr>
      <vt:lpstr>Why teach code-meshing?</vt:lpstr>
      <vt:lpstr>Why teach code-meshing?</vt:lpstr>
      <vt:lpstr>Why teach code-meshing?</vt:lpstr>
      <vt:lpstr>Why teach code-meshing?</vt:lpstr>
      <vt:lpstr>                  How do we teach code-meshing?  </vt:lpstr>
      <vt:lpstr>                  How do we teach code-meshing?  </vt:lpstr>
      <vt:lpstr>                  How do we teach code-meshing?  </vt:lpstr>
      <vt:lpstr>Suzanne: Considering Audience and Teaching Culture through Informal, Code-meshing Opportunities</vt:lpstr>
      <vt:lpstr>Suzanne: Considering Audience and Teaching Culture through Informal, Code-meshing Opportunities</vt:lpstr>
      <vt:lpstr>Suzanne: Considering Audience and Teaching Culture through Informal, Code-meshing Opportunities</vt:lpstr>
      <vt:lpstr>Suzanne: Considering Audience and Teaching Culture through Informal, Code-meshing Opportunities</vt:lpstr>
      <vt:lpstr>Suzanne: Considering Audience and Teaching Culture through Informal, Code-meshing Opportunities</vt:lpstr>
      <vt:lpstr>Whitney: Code-Meshing as an Object of Study in  Formal, Argumentative Writing</vt:lpstr>
      <vt:lpstr>Whitney: Code-Meshing as an Object of Study in  Formal, Argumentative Writing</vt:lpstr>
      <vt:lpstr>Whitney: Code-Meshing as an Object of Study in  Formal, Argumentative Writing</vt:lpstr>
      <vt:lpstr>Whitney: Code-Meshing as an Object of Study in  Formal, Argumentative Writing</vt:lpstr>
      <vt:lpstr>Whitney: Code-Meshing as an Object of Study in  Formal, Argumentative Writing</vt:lpstr>
      <vt:lpstr>Whitney: Code-Meshing as an Object of Study in  Formal, Argumentative Writing</vt:lpstr>
      <vt:lpstr>Whitney: Code-Meshing as an Object of Study in  Formal, Argumentative Writing</vt:lpstr>
      <vt:lpstr>Stella: The Place and Practices of  Code-Meshing in Academic Writing</vt:lpstr>
      <vt:lpstr>Stella: The Place and Practices of  Code-Meshing in Academic Writing</vt:lpstr>
      <vt:lpstr>Stella: The Place and Practices of  Code-Meshing in Academic Writing</vt:lpstr>
      <vt:lpstr>Stella: The Place and Practices of  Code-Meshing in Academic Writing</vt:lpstr>
      <vt:lpstr>Stella: The Place and Practices of  Code-Meshing in Academic Writing</vt:lpstr>
      <vt:lpstr>Sarah: Developing Strategies for Tutoring Code-Meshing</vt:lpstr>
      <vt:lpstr>References</vt:lpstr>
      <vt:lpstr>2017 CCCC Code-Meshing Presentation</vt:lpstr>
      <vt:lpstr>Other presentations of interest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Code-Meshing: Pedagogical Affordances and Challenges in First-Year College Writing Classrooms (Workshop)</dc:title>
  <dc:creator>Stella Wang</dc:creator>
  <cp:lastModifiedBy>Stella Wang</cp:lastModifiedBy>
  <cp:revision>221</cp:revision>
  <dcterms:modified xsi:type="dcterms:W3CDTF">2017-03-31T13:00:59Z</dcterms:modified>
</cp:coreProperties>
</file>