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avi" ContentType="video/avi"/>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99" r:id="rId1"/>
  </p:sldMasterIdLst>
  <p:notesMasterIdLst>
    <p:notesMasterId r:id="rId58"/>
  </p:notesMasterIdLst>
  <p:sldIdLst>
    <p:sldId id="256" r:id="rId2"/>
    <p:sldId id="338" r:id="rId3"/>
    <p:sldId id="339" r:id="rId4"/>
    <p:sldId id="340" r:id="rId5"/>
    <p:sldId id="286" r:id="rId6"/>
    <p:sldId id="341" r:id="rId7"/>
    <p:sldId id="292" r:id="rId8"/>
    <p:sldId id="342" r:id="rId9"/>
    <p:sldId id="343" r:id="rId10"/>
    <p:sldId id="290" r:id="rId11"/>
    <p:sldId id="258" r:id="rId12"/>
    <p:sldId id="294" r:id="rId13"/>
    <p:sldId id="295" r:id="rId14"/>
    <p:sldId id="259" r:id="rId15"/>
    <p:sldId id="344" r:id="rId16"/>
    <p:sldId id="279" r:id="rId17"/>
    <p:sldId id="284" r:id="rId18"/>
    <p:sldId id="283" r:id="rId19"/>
    <p:sldId id="275" r:id="rId20"/>
    <p:sldId id="277" r:id="rId21"/>
    <p:sldId id="282" r:id="rId22"/>
    <p:sldId id="289" r:id="rId23"/>
    <p:sldId id="274" r:id="rId24"/>
    <p:sldId id="293" r:id="rId25"/>
    <p:sldId id="304" r:id="rId26"/>
    <p:sldId id="305" r:id="rId27"/>
    <p:sldId id="306" r:id="rId28"/>
    <p:sldId id="301" r:id="rId29"/>
    <p:sldId id="328" r:id="rId30"/>
    <p:sldId id="311" r:id="rId31"/>
    <p:sldId id="312" r:id="rId32"/>
    <p:sldId id="316" r:id="rId33"/>
    <p:sldId id="317" r:id="rId34"/>
    <p:sldId id="263" r:id="rId35"/>
    <p:sldId id="315" r:id="rId36"/>
    <p:sldId id="314" r:id="rId37"/>
    <p:sldId id="318" r:id="rId38"/>
    <p:sldId id="313" r:id="rId39"/>
    <p:sldId id="285" r:id="rId40"/>
    <p:sldId id="281" r:id="rId41"/>
    <p:sldId id="323" r:id="rId42"/>
    <p:sldId id="321" r:id="rId43"/>
    <p:sldId id="329" r:id="rId44"/>
    <p:sldId id="330" r:id="rId45"/>
    <p:sldId id="331" r:id="rId46"/>
    <p:sldId id="324" r:id="rId47"/>
    <p:sldId id="332" r:id="rId48"/>
    <p:sldId id="266" r:id="rId49"/>
    <p:sldId id="319" r:id="rId50"/>
    <p:sldId id="325" r:id="rId51"/>
    <p:sldId id="336" r:id="rId52"/>
    <p:sldId id="334" r:id="rId53"/>
    <p:sldId id="335" r:id="rId54"/>
    <p:sldId id="268" r:id="rId55"/>
    <p:sldId id="269" r:id="rId56"/>
    <p:sldId id="345" r:id="rId57"/>
  </p:sldIdLst>
  <p:sldSz cx="9144000" cy="5143500" type="screen16x9"/>
  <p:notesSz cx="6858000" cy="9144000"/>
  <p:embeddedFontLst>
    <p:embeddedFont>
      <p:font typeface="Cambria" panose="02040503050406030204" pitchFamily="18" charset="0"/>
      <p:regular r:id="rId59"/>
      <p:bold r:id="rId60"/>
      <p:italic r:id="rId61"/>
      <p:boldItalic r:id="rId62"/>
    </p:embeddedFont>
    <p:embeddedFont>
      <p:font typeface="Open Sans" panose="020B0604020202020204" charset="0"/>
      <p:regular r:id="rId63"/>
      <p:bold r:id="rId64"/>
      <p:italic r:id="rId65"/>
      <p:boldItalic r:id="rId66"/>
    </p:embeddedFont>
    <p:embeddedFont>
      <p:font typeface="Wingdings 2" panose="05020102010507070707" pitchFamily="18" charset="2"/>
      <p:regular r:id="rId67"/>
    </p:embeddedFont>
    <p:embeddedFont>
      <p:font typeface="Georgia" panose="02040502050405020303" pitchFamily="18" charset="0"/>
      <p:regular r:id="rId68"/>
      <p:bold r:id="rId69"/>
      <p:italic r:id="rId70"/>
      <p:boldItalic r:id="rId71"/>
    </p:embeddedFont>
    <p:embeddedFont>
      <p:font typeface="Economica" panose="020B0604020202020204" charset="0"/>
      <p:regular r:id="rId72"/>
      <p:bold r:id="rId73"/>
      <p:italic r:id="rId74"/>
      <p:boldItalic r:id="rId7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B98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16" d="100"/>
          <a:sy n="116" d="100"/>
        </p:scale>
        <p:origin x="-654" y="-102"/>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font" Target="fonts/font5.fntdata"/><Relationship Id="rId68" Type="http://schemas.openxmlformats.org/officeDocument/2006/relationships/font" Target="fonts/font10.fntdata"/><Relationship Id="rId76"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font" Target="fonts/font13.fntdata"/><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66" Type="http://schemas.openxmlformats.org/officeDocument/2006/relationships/font" Target="fonts/font8.fntdata"/><Relationship Id="rId74" Type="http://schemas.openxmlformats.org/officeDocument/2006/relationships/font" Target="fonts/font16.fntdata"/><Relationship Id="rId79"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font" Target="fonts/font3.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font" Target="fonts/font2.fntdata"/><Relationship Id="rId65" Type="http://schemas.openxmlformats.org/officeDocument/2006/relationships/font" Target="fonts/font7.fntdata"/><Relationship Id="rId73" Type="http://schemas.openxmlformats.org/officeDocument/2006/relationships/font" Target="fonts/font15.fntdata"/><Relationship Id="rId78"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font" Target="fonts/font6.fntdata"/><Relationship Id="rId69" Type="http://schemas.openxmlformats.org/officeDocument/2006/relationships/font" Target="fonts/font11.fntdata"/><Relationship Id="rId77"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14.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1.fntdata"/><Relationship Id="rId67" Type="http://schemas.openxmlformats.org/officeDocument/2006/relationships/font" Target="fonts/font9.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font" Target="fonts/font4.fntdata"/><Relationship Id="rId70" Type="http://schemas.openxmlformats.org/officeDocument/2006/relationships/font" Target="fonts/font12.fntdata"/><Relationship Id="rId75" Type="http://schemas.openxmlformats.org/officeDocument/2006/relationships/font" Target="fonts/font17.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381300" y="685800"/>
            <a:ext cx="6096075"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 name="Shape 4"/>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lvl="0">
              <a:spcBef>
                <a:spcPts val="0"/>
              </a:spcBef>
              <a:defRPr sz="1100"/>
            </a:lvl1pPr>
            <a:lvl2pPr lvl="1">
              <a:spcBef>
                <a:spcPts val="0"/>
              </a:spcBef>
              <a:defRPr sz="1100"/>
            </a:lvl2pPr>
            <a:lvl3pPr lvl="2">
              <a:spcBef>
                <a:spcPts val="0"/>
              </a:spcBef>
              <a:defRPr sz="1100"/>
            </a:lvl3pPr>
            <a:lvl4pPr lvl="3">
              <a:spcBef>
                <a:spcPts val="0"/>
              </a:spcBef>
              <a:defRPr sz="1100"/>
            </a:lvl4pPr>
            <a:lvl5pPr lvl="4">
              <a:spcBef>
                <a:spcPts val="0"/>
              </a:spcBef>
              <a:defRPr sz="1100"/>
            </a:lvl5pPr>
            <a:lvl6pPr lvl="5">
              <a:spcBef>
                <a:spcPts val="0"/>
              </a:spcBef>
              <a:defRPr sz="1100"/>
            </a:lvl6pPr>
            <a:lvl7pPr lvl="6">
              <a:spcBef>
                <a:spcPts val="0"/>
              </a:spcBef>
              <a:defRPr sz="1100"/>
            </a:lvl7pPr>
            <a:lvl8pPr lvl="7">
              <a:spcBef>
                <a:spcPts val="0"/>
              </a:spcBef>
              <a:defRPr sz="1100"/>
            </a:lvl8pPr>
            <a:lvl9pPr lvl="8">
              <a:spcBef>
                <a:spcPts val="0"/>
              </a:spcBef>
              <a:defRPr sz="1100"/>
            </a:lvl9pPr>
          </a:lstStyle>
          <a:p>
            <a:endParaRPr/>
          </a:p>
        </p:txBody>
      </p:sp>
    </p:spTree>
    <p:extLst>
      <p:ext uri="{BB962C8B-B14F-4D97-AF65-F5344CB8AC3E}">
        <p14:creationId xmlns:p14="http://schemas.microsoft.com/office/powerpoint/2010/main" val="1025182958"/>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Shape 5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0" name="Shape 6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r>
              <a:rPr lang="en-US" dirty="0" smtClean="0"/>
              <a:t>Title slide: Intro</a:t>
            </a: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Shape 6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6" name="Shape 6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Clr>
                <a:schemeClr val="dk1"/>
              </a:buClr>
              <a:buSzPct val="100000"/>
              <a:buFont typeface="Arial"/>
              <a:buNone/>
            </a:pPr>
            <a:r>
              <a:rPr lang="en" dirty="0" smtClean="0">
                <a:solidFill>
                  <a:schemeClr val="dk1"/>
                </a:solidFill>
              </a:rPr>
              <a:t>Stella: What is code-meshing? Closing Slide</a:t>
            </a:r>
            <a:endParaRPr lang="en" dirty="0">
              <a:solidFill>
                <a:schemeClr val="dk1"/>
              </a:solidFill>
            </a:endParaRPr>
          </a:p>
          <a:p>
            <a:pPr lvl="0" rtl="0">
              <a:spcBef>
                <a:spcPts val="0"/>
              </a:spcBef>
              <a:buClr>
                <a:schemeClr val="dk1"/>
              </a:buClr>
              <a:buSzPct val="100000"/>
              <a:buFont typeface="Arial"/>
              <a:buNone/>
            </a:pPr>
            <a:endParaRPr dirty="0">
              <a:solidFill>
                <a:schemeClr val="dk1"/>
              </a:solidFill>
            </a:endParaRPr>
          </a:p>
          <a:p>
            <a:pPr lvl="0" rtl="0">
              <a:spcBef>
                <a:spcPts val="0"/>
              </a:spcBef>
              <a:buNone/>
            </a:pPr>
            <a:endParaRPr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Shape 7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2" name="Shape 7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Clr>
                <a:schemeClr val="dk1"/>
              </a:buClr>
              <a:buSzPct val="100000"/>
              <a:buFont typeface="Arial"/>
              <a:buNone/>
            </a:pPr>
            <a:r>
              <a:rPr lang="en" dirty="0" smtClean="0">
                <a:solidFill>
                  <a:schemeClr val="dk1"/>
                </a:solidFill>
              </a:rPr>
              <a:t>Suzanne: Why code-meshing?</a:t>
            </a:r>
            <a:r>
              <a:rPr lang="en" baseline="0" dirty="0" smtClean="0">
                <a:solidFill>
                  <a:schemeClr val="dk1"/>
                </a:solidFill>
              </a:rPr>
              <a:t> Bullet 1</a:t>
            </a:r>
            <a:endParaRPr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Shape 7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2" name="Shape 7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Clr>
                <a:schemeClr val="dk1"/>
              </a:buClr>
              <a:buSzPct val="100000"/>
              <a:buFont typeface="Arial"/>
              <a:buNone/>
            </a:pPr>
            <a:r>
              <a:rPr lang="en" dirty="0" smtClean="0">
                <a:solidFill>
                  <a:schemeClr val="dk1"/>
                </a:solidFill>
              </a:rPr>
              <a:t>Suzanne: Why code-meshing? Bullet 2</a:t>
            </a:r>
            <a:endParaRPr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Shape 7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2" name="Shape 7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Clr>
                <a:schemeClr val="dk1"/>
              </a:buClr>
              <a:buSzPct val="100000"/>
              <a:buFont typeface="Arial"/>
              <a:buNone/>
            </a:pPr>
            <a:r>
              <a:rPr lang="en" dirty="0" smtClean="0">
                <a:solidFill>
                  <a:schemeClr val="dk1"/>
                </a:solidFill>
              </a:rPr>
              <a:t>Suzanne: Why code-mesh? Bullet</a:t>
            </a:r>
            <a:r>
              <a:rPr lang="en" baseline="0" dirty="0" smtClean="0">
                <a:solidFill>
                  <a:schemeClr val="dk1"/>
                </a:solidFill>
              </a:rPr>
              <a:t> 3</a:t>
            </a:r>
            <a:endParaRPr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p:cNvGrpSpPr/>
        <p:nvPr/>
      </p:nvGrpSpPr>
      <p:grpSpPr>
        <a:xfrm>
          <a:off x="0" y="0"/>
          <a:ext cx="0" cy="0"/>
          <a:chOff x="0" y="0"/>
          <a:chExt cx="0" cy="0"/>
        </a:xfrm>
      </p:grpSpPr>
      <p:sp>
        <p:nvSpPr>
          <p:cNvPr id="77" name="Shape 7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8" name="Shape 7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Clr>
                <a:schemeClr val="dk1"/>
              </a:buClr>
              <a:buSzPct val="50000"/>
              <a:buFont typeface="Arial"/>
              <a:buNone/>
            </a:pPr>
            <a:r>
              <a:rPr lang="en" dirty="0" smtClean="0">
                <a:solidFill>
                  <a:schemeClr val="dk1"/>
                </a:solidFill>
              </a:rPr>
              <a:t>Whitney: Why teach code-meshing? Bullet 1</a:t>
            </a:r>
            <a:endParaRPr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p:cNvGrpSpPr/>
        <p:nvPr/>
      </p:nvGrpSpPr>
      <p:grpSpPr>
        <a:xfrm>
          <a:off x="0" y="0"/>
          <a:ext cx="0" cy="0"/>
          <a:chOff x="0" y="0"/>
          <a:chExt cx="0" cy="0"/>
        </a:xfrm>
      </p:grpSpPr>
      <p:sp>
        <p:nvSpPr>
          <p:cNvPr id="77" name="Shape 7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8" name="Shape 7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Clr>
                <a:schemeClr val="dk1"/>
              </a:buClr>
              <a:buSzPct val="50000"/>
              <a:buFont typeface="Arial"/>
              <a:buNone/>
            </a:pPr>
            <a:r>
              <a:rPr lang="en" dirty="0" smtClean="0">
                <a:solidFill>
                  <a:schemeClr val="dk1"/>
                </a:solidFill>
              </a:rPr>
              <a:t>Whitney: Why teach code-meshing? Bullet 1</a:t>
            </a:r>
            <a:endParaRPr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Shape 8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4" name="Shape 8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r>
              <a:rPr lang="en" dirty="0" smtClean="0"/>
              <a:t>Stella: How do we teach code-meshing: Opening slide</a:t>
            </a:r>
            <a:endParaRPr lang="en"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Shape 8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4" name="Shape 8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r>
              <a:rPr lang="en" dirty="0" smtClean="0"/>
              <a:t>Bullet </a:t>
            </a:r>
            <a:r>
              <a:rPr lang="en" dirty="0"/>
              <a:t>1: Whitney - image of multilingual </a:t>
            </a:r>
            <a:r>
              <a:rPr lang="en" dirty="0" smtClean="0"/>
              <a:t>notes/freewriting/World</a:t>
            </a:r>
            <a:r>
              <a:rPr lang="en" baseline="0" dirty="0" smtClean="0"/>
              <a:t> Englishes</a:t>
            </a:r>
            <a:endParaRPr lang="en"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Shape 8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4" name="Shape 8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r>
              <a:rPr lang="en" dirty="0" smtClean="0"/>
              <a:t>Bullet </a:t>
            </a:r>
            <a:r>
              <a:rPr lang="en" dirty="0"/>
              <a:t>2: </a:t>
            </a:r>
            <a:r>
              <a:rPr lang="en" dirty="0" smtClean="0"/>
              <a:t>Stella</a:t>
            </a:r>
            <a:endParaRPr lang="en"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 sz="1100" b="0" i="0" u="none" strike="noStrike" kern="1200" cap="none" spc="0" normalizeH="0" baseline="0" noProof="0" dirty="0" smtClean="0">
                <a:ln>
                  <a:noFill/>
                </a:ln>
                <a:solidFill>
                  <a:srgbClr val="000000"/>
                </a:solidFill>
                <a:effectLst/>
                <a:uLnTx/>
                <a:uFillTx/>
                <a:latin typeface="+mn-lt"/>
                <a:ea typeface="+mn-ea"/>
                <a:cs typeface="+mn-cs"/>
              </a:rPr>
              <a:t>Bullet 2: Stella - beloved quote and Diaz quote</a:t>
            </a:r>
            <a:endParaRPr lang="en-US" dirty="0"/>
          </a:p>
        </p:txBody>
      </p:sp>
    </p:spTree>
    <p:extLst>
      <p:ext uri="{BB962C8B-B14F-4D97-AF65-F5344CB8AC3E}">
        <p14:creationId xmlns:p14="http://schemas.microsoft.com/office/powerpoint/2010/main" val="4635594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Shape 6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6" name="Shape 6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Clr>
                <a:schemeClr val="dk1"/>
              </a:buClr>
              <a:buSzPct val="100000"/>
              <a:buFont typeface="Arial"/>
              <a:buNone/>
            </a:pPr>
            <a:r>
              <a:rPr lang="en" dirty="0" smtClean="0">
                <a:solidFill>
                  <a:schemeClr val="dk1"/>
                </a:solidFill>
              </a:rPr>
              <a:t>Stella:</a:t>
            </a:r>
            <a:r>
              <a:rPr lang="en" baseline="0" dirty="0" smtClean="0">
                <a:solidFill>
                  <a:schemeClr val="dk1"/>
                </a:solidFill>
              </a:rPr>
              <a:t> What is code-meshing? Controversy and our tentative research-based position</a:t>
            </a:r>
            <a:endParaRPr lang="en" dirty="0">
              <a:solidFill>
                <a:schemeClr val="dk1"/>
              </a:solidFill>
            </a:endParaRPr>
          </a:p>
          <a:p>
            <a:pPr lvl="0" rtl="0">
              <a:spcBef>
                <a:spcPts val="0"/>
              </a:spcBef>
              <a:buClr>
                <a:schemeClr val="dk1"/>
              </a:buClr>
              <a:buSzPct val="100000"/>
              <a:buFont typeface="Arial"/>
              <a:buNone/>
            </a:pPr>
            <a:endParaRPr dirty="0">
              <a:solidFill>
                <a:schemeClr val="dk1"/>
              </a:solidFill>
            </a:endParaRPr>
          </a:p>
          <a:p>
            <a:pPr lvl="0" rtl="0">
              <a:spcBef>
                <a:spcPts val="0"/>
              </a:spcBef>
              <a:buNone/>
            </a:pPr>
            <a:endParaRPr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 sz="1100" b="0" i="0" u="none" strike="noStrike" kern="1200" cap="none" spc="0" normalizeH="0" baseline="0" noProof="0" dirty="0" smtClean="0">
                <a:ln>
                  <a:noFill/>
                </a:ln>
                <a:solidFill>
                  <a:srgbClr val="000000"/>
                </a:solidFill>
                <a:effectLst/>
                <a:uLnTx/>
                <a:uFillTx/>
                <a:latin typeface="+mn-lt"/>
                <a:ea typeface="+mn-ea"/>
                <a:cs typeface="+mn-cs"/>
              </a:rPr>
              <a:t>Bullet 2: Stella - yale project</a:t>
            </a:r>
            <a:endParaRPr lang="en-US" dirty="0"/>
          </a:p>
        </p:txBody>
      </p:sp>
    </p:spTree>
    <p:extLst>
      <p:ext uri="{BB962C8B-B14F-4D97-AF65-F5344CB8AC3E}">
        <p14:creationId xmlns:p14="http://schemas.microsoft.com/office/powerpoint/2010/main" val="29113096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Shape 8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4" name="Shape 8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r>
              <a:rPr lang="en" dirty="0" smtClean="0"/>
              <a:t>Bullet </a:t>
            </a:r>
            <a:r>
              <a:rPr lang="en" dirty="0"/>
              <a:t>3: Suzanne </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Bullet 3: Suzanne: Key &amp; Peele</a:t>
            </a:r>
            <a:endParaRPr lang="en-US" dirty="0"/>
          </a:p>
        </p:txBody>
      </p:sp>
    </p:spTree>
    <p:extLst>
      <p:ext uri="{BB962C8B-B14F-4D97-AF65-F5344CB8AC3E}">
        <p14:creationId xmlns:p14="http://schemas.microsoft.com/office/powerpoint/2010/main" val="352702418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Shape 8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4" name="Shape 8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r>
              <a:rPr lang="en" dirty="0" smtClean="0"/>
              <a:t>Bullet </a:t>
            </a:r>
            <a:r>
              <a:rPr lang="en" dirty="0"/>
              <a:t>4: Sarah -</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Shape 8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4" name="Shape 8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r>
              <a:rPr lang="en" dirty="0" smtClean="0"/>
              <a:t>Whitney:</a:t>
            </a:r>
            <a:r>
              <a:rPr lang="en" baseline="0" dirty="0" smtClean="0"/>
              <a:t> How do we teaching code-meshing? Specific Approaches 1</a:t>
            </a:r>
            <a:endParaRPr lang="en"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Shape 8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4" name="Shape 8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r>
              <a:rPr lang="en" dirty="0" smtClean="0"/>
              <a:t>Whitney:</a:t>
            </a:r>
            <a:r>
              <a:rPr lang="en" baseline="0" dirty="0" smtClean="0"/>
              <a:t> How do we teaching code-meshing? Specific Approaches 2</a:t>
            </a:r>
            <a:endParaRPr lang="en"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Shape 8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4" name="Shape 8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r>
              <a:rPr lang="en" dirty="0" smtClean="0"/>
              <a:t>Whitney:</a:t>
            </a:r>
            <a:r>
              <a:rPr lang="en" baseline="0" dirty="0" smtClean="0"/>
              <a:t> How do we teaching code-meshing? Specific Approaches 3</a:t>
            </a:r>
            <a:endParaRPr lang="en"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Shape 8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4" name="Shape 8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r>
              <a:rPr lang="en" dirty="0" smtClean="0"/>
              <a:t>Whitney:</a:t>
            </a:r>
            <a:r>
              <a:rPr lang="en" baseline="0" dirty="0" smtClean="0"/>
              <a:t> How do we teaching code-meshing? Specific Approaches 4</a:t>
            </a:r>
            <a:endParaRPr lang="en"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Shape 9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6" name="Shape 9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r>
              <a:rPr lang="en" dirty="0" smtClean="0"/>
              <a:t>Whitney’s class 4</a:t>
            </a:r>
            <a:endParaRPr lang="en"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Shape 9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6" name="Shape 9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r>
              <a:rPr lang="en" dirty="0" smtClean="0"/>
              <a:t>Whitney’s class 4</a:t>
            </a:r>
            <a:endParaRPr lang="en"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Shape 6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6" name="Shape 6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Clr>
                <a:schemeClr val="dk1"/>
              </a:buClr>
              <a:buSzPct val="100000"/>
              <a:buFont typeface="Arial"/>
              <a:buNone/>
            </a:pPr>
            <a:r>
              <a:rPr lang="en" dirty="0" smtClean="0">
                <a:solidFill>
                  <a:schemeClr val="dk1"/>
                </a:solidFill>
              </a:rPr>
              <a:t>Stella:</a:t>
            </a:r>
            <a:r>
              <a:rPr lang="en" baseline="0" dirty="0" smtClean="0">
                <a:solidFill>
                  <a:schemeClr val="dk1"/>
                </a:solidFill>
              </a:rPr>
              <a:t> What is code-meshing? Controversy and our tentative research-based position</a:t>
            </a:r>
            <a:endParaRPr lang="en" dirty="0">
              <a:solidFill>
                <a:schemeClr val="dk1"/>
              </a:solidFill>
            </a:endParaRPr>
          </a:p>
          <a:p>
            <a:pPr lvl="0" rtl="0">
              <a:spcBef>
                <a:spcPts val="0"/>
              </a:spcBef>
              <a:buClr>
                <a:schemeClr val="dk1"/>
              </a:buClr>
              <a:buSzPct val="100000"/>
              <a:buFont typeface="Arial"/>
              <a:buNone/>
            </a:pPr>
            <a:endParaRPr dirty="0">
              <a:solidFill>
                <a:schemeClr val="dk1"/>
              </a:solidFill>
            </a:endParaRPr>
          </a:p>
          <a:p>
            <a:pPr lvl="0" rtl="0">
              <a:spcBef>
                <a:spcPts val="0"/>
              </a:spcBef>
              <a:buNone/>
            </a:pPr>
            <a:endParaRPr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Shape 9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6" name="Shape 9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r>
              <a:rPr lang="en" dirty="0" smtClean="0"/>
              <a:t>Whitney’s class 5: example assignment</a:t>
            </a:r>
            <a:r>
              <a:rPr lang="en" baseline="0" dirty="0" smtClean="0"/>
              <a:t> </a:t>
            </a:r>
            <a:endParaRPr lang="en"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Shape 9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6" name="Shape 9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r>
              <a:rPr lang="en" dirty="0" smtClean="0"/>
              <a:t>Whitney’s class 6 “more</a:t>
            </a:r>
            <a:r>
              <a:rPr lang="en" baseline="0" dirty="0" smtClean="0"/>
              <a:t> in my group session!”</a:t>
            </a:r>
            <a:endParaRPr lang="en"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Shape 10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2" name="Shape 10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marL="457200" lvl="0" indent="-342900" rtl="0">
              <a:lnSpc>
                <a:spcPct val="115000"/>
              </a:lnSpc>
              <a:spcBef>
                <a:spcPts val="0"/>
              </a:spcBef>
              <a:spcAft>
                <a:spcPts val="1600"/>
              </a:spcAft>
              <a:buClr>
                <a:schemeClr val="dk1"/>
              </a:buClr>
              <a:buSzPct val="100000"/>
              <a:buFont typeface="Open Sans"/>
            </a:pPr>
            <a:r>
              <a:rPr lang="en" sz="1800" dirty="0">
                <a:solidFill>
                  <a:schemeClr val="dk1"/>
                </a:solidFill>
                <a:latin typeface="Open Sans"/>
                <a:ea typeface="Open Sans"/>
                <a:cs typeface="Open Sans"/>
                <a:sym typeface="Open Sans"/>
              </a:rPr>
              <a:t>Examples of ‘good writing’ as well as ‘bad writing’</a:t>
            </a:r>
          </a:p>
          <a:p>
            <a:pPr marL="914400" lvl="1" indent="-342900" rtl="0">
              <a:lnSpc>
                <a:spcPct val="115000"/>
              </a:lnSpc>
              <a:spcBef>
                <a:spcPts val="0"/>
              </a:spcBef>
              <a:spcAft>
                <a:spcPts val="1600"/>
              </a:spcAft>
              <a:buClr>
                <a:schemeClr val="dk1"/>
              </a:buClr>
              <a:buSzPct val="100000"/>
              <a:buFont typeface="Open Sans"/>
            </a:pPr>
            <a:r>
              <a:rPr lang="en" sz="1800" dirty="0">
                <a:solidFill>
                  <a:schemeClr val="dk1"/>
                </a:solidFill>
                <a:latin typeface="Open Sans"/>
                <a:ea typeface="Open Sans"/>
                <a:cs typeface="Open Sans"/>
                <a:sym typeface="Open Sans"/>
              </a:rPr>
              <a:t>‘I’m really bad at writing’ - based on prior writing experiences </a:t>
            </a:r>
          </a:p>
          <a:p>
            <a:pPr marL="914400" lvl="1" indent="-342900" rtl="0">
              <a:lnSpc>
                <a:spcPct val="115000"/>
              </a:lnSpc>
              <a:spcBef>
                <a:spcPts val="0"/>
              </a:spcBef>
              <a:spcAft>
                <a:spcPts val="1600"/>
              </a:spcAft>
              <a:buClr>
                <a:schemeClr val="dk1"/>
              </a:buClr>
              <a:buSzPct val="100000"/>
              <a:buFont typeface="Open Sans"/>
            </a:pPr>
            <a:r>
              <a:rPr lang="en" sz="1800" dirty="0">
                <a:solidFill>
                  <a:schemeClr val="dk1"/>
                </a:solidFill>
                <a:latin typeface="Open Sans"/>
                <a:ea typeface="Open Sans"/>
                <a:cs typeface="Open Sans"/>
                <a:sym typeface="Open Sans"/>
              </a:rPr>
              <a:t>complex sentence structures and big words make good writing</a:t>
            </a:r>
          </a:p>
          <a:p>
            <a:pPr marL="914400" lvl="1" indent="-342900" rtl="0">
              <a:lnSpc>
                <a:spcPct val="115000"/>
              </a:lnSpc>
              <a:spcBef>
                <a:spcPts val="0"/>
              </a:spcBef>
              <a:spcAft>
                <a:spcPts val="1600"/>
              </a:spcAft>
              <a:buClr>
                <a:schemeClr val="dk1"/>
              </a:buClr>
              <a:buSzPct val="100000"/>
              <a:buFont typeface="Open Sans"/>
            </a:pPr>
            <a:r>
              <a:rPr lang="en" sz="1800" dirty="0">
                <a:solidFill>
                  <a:schemeClr val="dk1"/>
                </a:solidFill>
                <a:latin typeface="Open Sans"/>
                <a:ea typeface="Open Sans"/>
                <a:cs typeface="Open Sans"/>
                <a:sym typeface="Open Sans"/>
              </a:rPr>
              <a:t>For students where English is not their first language - leave native language at the door, no use for native language or dialect in the classroom</a:t>
            </a:r>
          </a:p>
          <a:p>
            <a:pPr marL="457200" lvl="0" indent="-342900" rtl="0">
              <a:lnSpc>
                <a:spcPct val="115000"/>
              </a:lnSpc>
              <a:spcBef>
                <a:spcPts val="0"/>
              </a:spcBef>
              <a:spcAft>
                <a:spcPts val="1600"/>
              </a:spcAft>
              <a:buClr>
                <a:schemeClr val="dk1"/>
              </a:buClr>
              <a:buSzPct val="100000"/>
              <a:buFont typeface="Open Sans"/>
            </a:pPr>
            <a:r>
              <a:rPr lang="en" sz="1800" dirty="0">
                <a:solidFill>
                  <a:schemeClr val="dk1"/>
                </a:solidFill>
                <a:latin typeface="Open Sans"/>
                <a:ea typeface="Open Sans"/>
                <a:cs typeface="Open Sans"/>
                <a:sym typeface="Open Sans"/>
              </a:rPr>
              <a:t>Their audience is the teacher, the one grading</a:t>
            </a:r>
          </a:p>
          <a:p>
            <a:pPr marL="457200" lvl="0" indent="-342900" rtl="0">
              <a:lnSpc>
                <a:spcPct val="115000"/>
              </a:lnSpc>
              <a:spcBef>
                <a:spcPts val="0"/>
              </a:spcBef>
              <a:spcAft>
                <a:spcPts val="1600"/>
              </a:spcAft>
              <a:buClr>
                <a:schemeClr val="dk1"/>
              </a:buClr>
              <a:buSzPct val="100000"/>
              <a:buFont typeface="Open Sans"/>
            </a:pPr>
            <a:r>
              <a:rPr lang="en" sz="1800" dirty="0">
                <a:solidFill>
                  <a:schemeClr val="dk1"/>
                </a:solidFill>
                <a:latin typeface="Open Sans"/>
                <a:ea typeface="Open Sans"/>
                <a:cs typeface="Open Sans"/>
                <a:sym typeface="Open Sans"/>
              </a:rPr>
              <a:t>Audience = purpose; if they aren’t writing to a real audience, then there is no real purpose</a:t>
            </a:r>
          </a:p>
          <a:p>
            <a:pPr marL="457200" lvl="0" indent="-342900" rtl="0">
              <a:lnSpc>
                <a:spcPct val="115000"/>
              </a:lnSpc>
              <a:spcBef>
                <a:spcPts val="0"/>
              </a:spcBef>
              <a:spcAft>
                <a:spcPts val="1600"/>
              </a:spcAft>
              <a:buClr>
                <a:schemeClr val="dk1"/>
              </a:buClr>
              <a:buSzPct val="100000"/>
              <a:buFont typeface="Open Sans"/>
            </a:pPr>
            <a:r>
              <a:rPr lang="en" sz="1800" dirty="0">
                <a:solidFill>
                  <a:schemeClr val="dk1"/>
                </a:solidFill>
                <a:latin typeface="Open Sans"/>
                <a:ea typeface="Open Sans"/>
                <a:cs typeface="Open Sans"/>
                <a:sym typeface="Open Sans"/>
              </a:rPr>
              <a:t>Course content relates to the differences in learning between cultures  - some examples, some expect children to learn through imitation, so focus on explicit instruction</a:t>
            </a:r>
          </a:p>
          <a:p>
            <a:pPr marL="457200" lvl="0" indent="-342900" rtl="0">
              <a:lnSpc>
                <a:spcPct val="115000"/>
              </a:lnSpc>
              <a:spcBef>
                <a:spcPts val="0"/>
              </a:spcBef>
              <a:spcAft>
                <a:spcPts val="1600"/>
              </a:spcAft>
              <a:buClr>
                <a:schemeClr val="dk1"/>
              </a:buClr>
              <a:buSzPct val="100000"/>
              <a:buFont typeface="Open Sans"/>
            </a:pPr>
            <a:r>
              <a:rPr lang="en" sz="1800" dirty="0">
                <a:solidFill>
                  <a:schemeClr val="dk1"/>
                </a:solidFill>
                <a:latin typeface="Open Sans"/>
                <a:ea typeface="Open Sans"/>
                <a:cs typeface="Open Sans"/>
                <a:sym typeface="Open Sans"/>
              </a:rPr>
              <a:t>Different cultures value aspects of intelligence to varying degrees or intelligence does not carry a universal definition</a:t>
            </a:r>
          </a:p>
          <a:p>
            <a:pPr marL="457200" lvl="0" indent="-342900" rtl="0">
              <a:lnSpc>
                <a:spcPct val="115000"/>
              </a:lnSpc>
              <a:spcBef>
                <a:spcPts val="0"/>
              </a:spcBef>
              <a:spcAft>
                <a:spcPts val="1600"/>
              </a:spcAft>
              <a:buClr>
                <a:schemeClr val="dk1"/>
              </a:buClr>
              <a:buSzPct val="100000"/>
              <a:buFont typeface="Open Sans"/>
            </a:pPr>
            <a:r>
              <a:rPr lang="en" sz="1800" dirty="0">
                <a:solidFill>
                  <a:schemeClr val="dk1"/>
                </a:solidFill>
                <a:latin typeface="Open Sans"/>
                <a:ea typeface="Open Sans"/>
                <a:cs typeface="Open Sans"/>
                <a:sym typeface="Open Sans"/>
              </a:rPr>
              <a:t>Something about different needs (this transitions into the differing needs of different audiences)</a:t>
            </a:r>
          </a:p>
          <a:p>
            <a:pPr marL="457200" lvl="0" indent="-342900" rtl="0">
              <a:lnSpc>
                <a:spcPct val="115000"/>
              </a:lnSpc>
              <a:spcBef>
                <a:spcPts val="0"/>
              </a:spcBef>
              <a:spcAft>
                <a:spcPts val="1600"/>
              </a:spcAft>
              <a:buClr>
                <a:schemeClr val="dk1"/>
              </a:buClr>
              <a:buSzPct val="100000"/>
              <a:buFont typeface="Open Sans"/>
            </a:pPr>
            <a:r>
              <a:rPr lang="en" sz="1800" dirty="0">
                <a:solidFill>
                  <a:schemeClr val="dk1"/>
                </a:solidFill>
                <a:latin typeface="Open Sans"/>
                <a:ea typeface="Open Sans"/>
                <a:cs typeface="Open Sans"/>
                <a:sym typeface="Open Sans"/>
              </a:rPr>
              <a:t>Then something about how different audiences have different needs</a:t>
            </a:r>
          </a:p>
          <a:p>
            <a:pPr marL="457200" lvl="0" indent="-342900" rtl="0">
              <a:lnSpc>
                <a:spcPct val="115000"/>
              </a:lnSpc>
              <a:spcBef>
                <a:spcPts val="0"/>
              </a:spcBef>
              <a:spcAft>
                <a:spcPts val="1600"/>
              </a:spcAft>
              <a:buClr>
                <a:schemeClr val="dk1"/>
              </a:buClr>
              <a:buSzPct val="100000"/>
              <a:buFont typeface="Open Sans"/>
            </a:pPr>
            <a:r>
              <a:rPr lang="en" sz="1800" dirty="0">
                <a:solidFill>
                  <a:schemeClr val="dk1"/>
                </a:solidFill>
                <a:latin typeface="Open Sans"/>
                <a:ea typeface="Open Sans"/>
                <a:cs typeface="Open Sans"/>
                <a:sym typeface="Open Sans"/>
              </a:rPr>
              <a:t>Example assignment: Writing for Different Audiences (4 parts)</a:t>
            </a:r>
          </a:p>
          <a:p>
            <a:pPr marL="914400" lvl="1" indent="-342900" rtl="0">
              <a:lnSpc>
                <a:spcPct val="115000"/>
              </a:lnSpc>
              <a:spcBef>
                <a:spcPts val="0"/>
              </a:spcBef>
              <a:spcAft>
                <a:spcPts val="1600"/>
              </a:spcAft>
              <a:buClr>
                <a:schemeClr val="dk1"/>
              </a:buClr>
              <a:buSzPct val="100000"/>
              <a:buFont typeface="Open Sans"/>
            </a:pPr>
            <a:r>
              <a:rPr lang="en" sz="1800" dirty="0">
                <a:solidFill>
                  <a:schemeClr val="dk1"/>
                </a:solidFill>
                <a:latin typeface="Open Sans"/>
                <a:ea typeface="Open Sans"/>
                <a:cs typeface="Open Sans"/>
                <a:sym typeface="Open Sans"/>
              </a:rPr>
              <a:t>Tell 3 different audiences about your research topic (after they’ve done some research)</a:t>
            </a:r>
          </a:p>
          <a:p>
            <a:pPr marL="914400" lvl="1" indent="-342900" rtl="0">
              <a:lnSpc>
                <a:spcPct val="115000"/>
              </a:lnSpc>
              <a:spcBef>
                <a:spcPts val="0"/>
              </a:spcBef>
              <a:spcAft>
                <a:spcPts val="1600"/>
              </a:spcAft>
              <a:buClr>
                <a:schemeClr val="dk1"/>
              </a:buClr>
              <a:buSzPct val="100000"/>
              <a:buFont typeface="Open Sans"/>
            </a:pPr>
            <a:r>
              <a:rPr lang="en" sz="1800" dirty="0">
                <a:solidFill>
                  <a:schemeClr val="dk1"/>
                </a:solidFill>
                <a:latin typeface="Open Sans"/>
                <a:ea typeface="Open Sans"/>
                <a:cs typeface="Open Sans"/>
                <a:sym typeface="Open Sans"/>
              </a:rPr>
              <a:t>Come up with a scenario (and define your purpose) - imagine you had to put 2 of your audiences in the same room and still make your point clear to all - now the task is that much more difficult because you have to meet the needs of each audience and maybe even address the point for why they are in the same room (in your writing)</a:t>
            </a:r>
          </a:p>
          <a:p>
            <a:pPr marL="914400" lvl="1" indent="-342900" rtl="0">
              <a:lnSpc>
                <a:spcPct val="115000"/>
              </a:lnSpc>
              <a:spcBef>
                <a:spcPts val="0"/>
              </a:spcBef>
              <a:spcAft>
                <a:spcPts val="1600"/>
              </a:spcAft>
              <a:buClr>
                <a:schemeClr val="dk1"/>
              </a:buClr>
              <a:buSzPct val="100000"/>
              <a:buFont typeface="Open Sans"/>
            </a:pPr>
            <a:r>
              <a:rPr lang="en" sz="1800" dirty="0">
                <a:solidFill>
                  <a:schemeClr val="dk1"/>
                </a:solidFill>
                <a:latin typeface="Open Sans"/>
                <a:ea typeface="Open Sans"/>
                <a:cs typeface="Open Sans"/>
                <a:sym typeface="Open Sans"/>
              </a:rPr>
              <a:t>Write about your topic again, this time making sure you are meeting the needs of your new audience (*some students choose to code-mesh and others do not - make the point here about not making code-meshing mandatory, but giving them the option).</a:t>
            </a:r>
          </a:p>
          <a:p>
            <a:pPr marL="914400" lvl="1" indent="-342900" rtl="0">
              <a:lnSpc>
                <a:spcPct val="115000"/>
              </a:lnSpc>
              <a:spcBef>
                <a:spcPts val="0"/>
              </a:spcBef>
              <a:spcAft>
                <a:spcPts val="1600"/>
              </a:spcAft>
              <a:buClr>
                <a:schemeClr val="dk1"/>
              </a:buClr>
              <a:buSzPct val="100000"/>
              <a:buFont typeface="Open Sans"/>
            </a:pPr>
            <a:r>
              <a:rPr lang="en" sz="1800" dirty="0">
                <a:solidFill>
                  <a:schemeClr val="dk1"/>
                </a:solidFill>
                <a:latin typeface="Open Sans"/>
                <a:ea typeface="Open Sans"/>
                <a:cs typeface="Open Sans"/>
                <a:sym typeface="Open Sans"/>
              </a:rPr>
              <a:t>Peer Review - Is the purpose clear? Has the writer made reasonable linguistic choices?</a:t>
            </a:r>
          </a:p>
          <a:p>
            <a:pPr lvl="0">
              <a:lnSpc>
                <a:spcPct val="115000"/>
              </a:lnSpc>
              <a:spcBef>
                <a:spcPts val="0"/>
              </a:spcBef>
              <a:spcAft>
                <a:spcPts val="1600"/>
              </a:spcAft>
              <a:buNone/>
            </a:pPr>
            <a:endParaRPr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Shape 10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2" name="Shape 10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marL="457200" lvl="0" indent="-342900" rtl="0">
              <a:lnSpc>
                <a:spcPct val="115000"/>
              </a:lnSpc>
              <a:spcBef>
                <a:spcPts val="0"/>
              </a:spcBef>
              <a:spcAft>
                <a:spcPts val="1600"/>
              </a:spcAft>
              <a:buClr>
                <a:schemeClr val="dk1"/>
              </a:buClr>
              <a:buSzPct val="100000"/>
              <a:buFont typeface="Open Sans"/>
            </a:pPr>
            <a:r>
              <a:rPr lang="en" sz="1800" dirty="0">
                <a:solidFill>
                  <a:schemeClr val="dk1"/>
                </a:solidFill>
                <a:latin typeface="Open Sans"/>
                <a:ea typeface="Open Sans"/>
                <a:cs typeface="Open Sans"/>
                <a:sym typeface="Open Sans"/>
              </a:rPr>
              <a:t>Examples of ‘good writing’ as well as ‘bad writing’</a:t>
            </a:r>
          </a:p>
          <a:p>
            <a:pPr marL="914400" lvl="1" indent="-342900" rtl="0">
              <a:lnSpc>
                <a:spcPct val="115000"/>
              </a:lnSpc>
              <a:spcBef>
                <a:spcPts val="0"/>
              </a:spcBef>
              <a:spcAft>
                <a:spcPts val="1600"/>
              </a:spcAft>
              <a:buClr>
                <a:schemeClr val="dk1"/>
              </a:buClr>
              <a:buSzPct val="100000"/>
              <a:buFont typeface="Open Sans"/>
            </a:pPr>
            <a:r>
              <a:rPr lang="en" sz="1800" dirty="0">
                <a:solidFill>
                  <a:schemeClr val="dk1"/>
                </a:solidFill>
                <a:latin typeface="Open Sans"/>
                <a:ea typeface="Open Sans"/>
                <a:cs typeface="Open Sans"/>
                <a:sym typeface="Open Sans"/>
              </a:rPr>
              <a:t>‘I’m really bad at writing’ - based on prior writing experiences </a:t>
            </a:r>
          </a:p>
          <a:p>
            <a:pPr marL="914400" lvl="1" indent="-342900" rtl="0">
              <a:lnSpc>
                <a:spcPct val="115000"/>
              </a:lnSpc>
              <a:spcBef>
                <a:spcPts val="0"/>
              </a:spcBef>
              <a:spcAft>
                <a:spcPts val="1600"/>
              </a:spcAft>
              <a:buClr>
                <a:schemeClr val="dk1"/>
              </a:buClr>
              <a:buSzPct val="100000"/>
              <a:buFont typeface="Open Sans"/>
            </a:pPr>
            <a:r>
              <a:rPr lang="en" sz="1800" dirty="0">
                <a:solidFill>
                  <a:schemeClr val="dk1"/>
                </a:solidFill>
                <a:latin typeface="Open Sans"/>
                <a:ea typeface="Open Sans"/>
                <a:cs typeface="Open Sans"/>
                <a:sym typeface="Open Sans"/>
              </a:rPr>
              <a:t>complex sentence structures and big words make good writing</a:t>
            </a:r>
          </a:p>
          <a:p>
            <a:pPr marL="914400" lvl="1" indent="-342900" rtl="0">
              <a:lnSpc>
                <a:spcPct val="115000"/>
              </a:lnSpc>
              <a:spcBef>
                <a:spcPts val="0"/>
              </a:spcBef>
              <a:spcAft>
                <a:spcPts val="1600"/>
              </a:spcAft>
              <a:buClr>
                <a:schemeClr val="dk1"/>
              </a:buClr>
              <a:buSzPct val="100000"/>
              <a:buFont typeface="Open Sans"/>
            </a:pPr>
            <a:r>
              <a:rPr lang="en" sz="1800" dirty="0">
                <a:solidFill>
                  <a:schemeClr val="dk1"/>
                </a:solidFill>
                <a:latin typeface="Open Sans"/>
                <a:ea typeface="Open Sans"/>
                <a:cs typeface="Open Sans"/>
                <a:sym typeface="Open Sans"/>
              </a:rPr>
              <a:t>For students where English is not their first language - leave native language at the door, no use for native language or dialect in the classroom</a:t>
            </a:r>
          </a:p>
          <a:p>
            <a:pPr marL="457200" lvl="0" indent="-342900" rtl="0">
              <a:lnSpc>
                <a:spcPct val="115000"/>
              </a:lnSpc>
              <a:spcBef>
                <a:spcPts val="0"/>
              </a:spcBef>
              <a:spcAft>
                <a:spcPts val="1600"/>
              </a:spcAft>
              <a:buClr>
                <a:schemeClr val="dk1"/>
              </a:buClr>
              <a:buSzPct val="100000"/>
              <a:buFont typeface="Open Sans"/>
            </a:pPr>
            <a:r>
              <a:rPr lang="en" sz="1800" dirty="0">
                <a:solidFill>
                  <a:schemeClr val="dk1"/>
                </a:solidFill>
                <a:latin typeface="Open Sans"/>
                <a:ea typeface="Open Sans"/>
                <a:cs typeface="Open Sans"/>
                <a:sym typeface="Open Sans"/>
              </a:rPr>
              <a:t>Their audience is the teacher, the one grading</a:t>
            </a:r>
          </a:p>
          <a:p>
            <a:pPr marL="457200" lvl="0" indent="-342900" rtl="0">
              <a:lnSpc>
                <a:spcPct val="115000"/>
              </a:lnSpc>
              <a:spcBef>
                <a:spcPts val="0"/>
              </a:spcBef>
              <a:spcAft>
                <a:spcPts val="1600"/>
              </a:spcAft>
              <a:buClr>
                <a:schemeClr val="dk1"/>
              </a:buClr>
              <a:buSzPct val="100000"/>
              <a:buFont typeface="Open Sans"/>
            </a:pPr>
            <a:r>
              <a:rPr lang="en" sz="1800" dirty="0">
                <a:solidFill>
                  <a:schemeClr val="dk1"/>
                </a:solidFill>
                <a:latin typeface="Open Sans"/>
                <a:ea typeface="Open Sans"/>
                <a:cs typeface="Open Sans"/>
                <a:sym typeface="Open Sans"/>
              </a:rPr>
              <a:t>Audience = purpose; if they aren’t writing to a real audience, then there is no real purpose</a:t>
            </a:r>
          </a:p>
          <a:p>
            <a:pPr marL="457200" lvl="0" indent="-342900" rtl="0">
              <a:lnSpc>
                <a:spcPct val="115000"/>
              </a:lnSpc>
              <a:spcBef>
                <a:spcPts val="0"/>
              </a:spcBef>
              <a:spcAft>
                <a:spcPts val="1600"/>
              </a:spcAft>
              <a:buClr>
                <a:schemeClr val="dk1"/>
              </a:buClr>
              <a:buSzPct val="100000"/>
              <a:buFont typeface="Open Sans"/>
            </a:pPr>
            <a:r>
              <a:rPr lang="en" sz="1800" dirty="0">
                <a:solidFill>
                  <a:schemeClr val="dk1"/>
                </a:solidFill>
                <a:latin typeface="Open Sans"/>
                <a:ea typeface="Open Sans"/>
                <a:cs typeface="Open Sans"/>
                <a:sym typeface="Open Sans"/>
              </a:rPr>
              <a:t>Course content relates to the differences in learning between cultures  - some examples, some expect children to learn through imitation, so focus on explicit instruction</a:t>
            </a:r>
          </a:p>
          <a:p>
            <a:pPr marL="457200" lvl="0" indent="-342900" rtl="0">
              <a:lnSpc>
                <a:spcPct val="115000"/>
              </a:lnSpc>
              <a:spcBef>
                <a:spcPts val="0"/>
              </a:spcBef>
              <a:spcAft>
                <a:spcPts val="1600"/>
              </a:spcAft>
              <a:buClr>
                <a:schemeClr val="dk1"/>
              </a:buClr>
              <a:buSzPct val="100000"/>
              <a:buFont typeface="Open Sans"/>
            </a:pPr>
            <a:r>
              <a:rPr lang="en" sz="1800" dirty="0">
                <a:solidFill>
                  <a:schemeClr val="dk1"/>
                </a:solidFill>
                <a:latin typeface="Open Sans"/>
                <a:ea typeface="Open Sans"/>
                <a:cs typeface="Open Sans"/>
                <a:sym typeface="Open Sans"/>
              </a:rPr>
              <a:t>Different cultures value aspects of intelligence to varying degrees or intelligence does not carry a universal definition</a:t>
            </a:r>
          </a:p>
          <a:p>
            <a:pPr marL="457200" lvl="0" indent="-342900" rtl="0">
              <a:lnSpc>
                <a:spcPct val="115000"/>
              </a:lnSpc>
              <a:spcBef>
                <a:spcPts val="0"/>
              </a:spcBef>
              <a:spcAft>
                <a:spcPts val="1600"/>
              </a:spcAft>
              <a:buClr>
                <a:schemeClr val="dk1"/>
              </a:buClr>
              <a:buSzPct val="100000"/>
              <a:buFont typeface="Open Sans"/>
            </a:pPr>
            <a:r>
              <a:rPr lang="en" sz="1800" dirty="0">
                <a:solidFill>
                  <a:schemeClr val="dk1"/>
                </a:solidFill>
                <a:latin typeface="Open Sans"/>
                <a:ea typeface="Open Sans"/>
                <a:cs typeface="Open Sans"/>
                <a:sym typeface="Open Sans"/>
              </a:rPr>
              <a:t>Something about different needs (this transitions into the differing needs of different audiences)</a:t>
            </a:r>
          </a:p>
          <a:p>
            <a:pPr marL="457200" lvl="0" indent="-342900" rtl="0">
              <a:lnSpc>
                <a:spcPct val="115000"/>
              </a:lnSpc>
              <a:spcBef>
                <a:spcPts val="0"/>
              </a:spcBef>
              <a:spcAft>
                <a:spcPts val="1600"/>
              </a:spcAft>
              <a:buClr>
                <a:schemeClr val="dk1"/>
              </a:buClr>
              <a:buSzPct val="100000"/>
              <a:buFont typeface="Open Sans"/>
            </a:pPr>
            <a:r>
              <a:rPr lang="en" sz="1800" dirty="0">
                <a:solidFill>
                  <a:schemeClr val="dk1"/>
                </a:solidFill>
                <a:latin typeface="Open Sans"/>
                <a:ea typeface="Open Sans"/>
                <a:cs typeface="Open Sans"/>
                <a:sym typeface="Open Sans"/>
              </a:rPr>
              <a:t>Then something about how different audiences have different needs</a:t>
            </a:r>
          </a:p>
          <a:p>
            <a:pPr marL="457200" lvl="0" indent="-342900" rtl="0">
              <a:lnSpc>
                <a:spcPct val="115000"/>
              </a:lnSpc>
              <a:spcBef>
                <a:spcPts val="0"/>
              </a:spcBef>
              <a:spcAft>
                <a:spcPts val="1600"/>
              </a:spcAft>
              <a:buClr>
                <a:schemeClr val="dk1"/>
              </a:buClr>
              <a:buSzPct val="100000"/>
              <a:buFont typeface="Open Sans"/>
            </a:pPr>
            <a:r>
              <a:rPr lang="en" sz="1800" dirty="0">
                <a:solidFill>
                  <a:schemeClr val="dk1"/>
                </a:solidFill>
                <a:latin typeface="Open Sans"/>
                <a:ea typeface="Open Sans"/>
                <a:cs typeface="Open Sans"/>
                <a:sym typeface="Open Sans"/>
              </a:rPr>
              <a:t>Example assignment: Writing for Different Audiences (4 parts)</a:t>
            </a:r>
          </a:p>
          <a:p>
            <a:pPr marL="914400" lvl="1" indent="-342900" rtl="0">
              <a:lnSpc>
                <a:spcPct val="115000"/>
              </a:lnSpc>
              <a:spcBef>
                <a:spcPts val="0"/>
              </a:spcBef>
              <a:spcAft>
                <a:spcPts val="1600"/>
              </a:spcAft>
              <a:buClr>
                <a:schemeClr val="dk1"/>
              </a:buClr>
              <a:buSzPct val="100000"/>
              <a:buFont typeface="Open Sans"/>
            </a:pPr>
            <a:r>
              <a:rPr lang="en" sz="1800" dirty="0">
                <a:solidFill>
                  <a:schemeClr val="dk1"/>
                </a:solidFill>
                <a:latin typeface="Open Sans"/>
                <a:ea typeface="Open Sans"/>
                <a:cs typeface="Open Sans"/>
                <a:sym typeface="Open Sans"/>
              </a:rPr>
              <a:t>Tell 3 different audiences about your research topic (after they’ve done some research)</a:t>
            </a:r>
          </a:p>
          <a:p>
            <a:pPr marL="914400" lvl="1" indent="-342900" rtl="0">
              <a:lnSpc>
                <a:spcPct val="115000"/>
              </a:lnSpc>
              <a:spcBef>
                <a:spcPts val="0"/>
              </a:spcBef>
              <a:spcAft>
                <a:spcPts val="1600"/>
              </a:spcAft>
              <a:buClr>
                <a:schemeClr val="dk1"/>
              </a:buClr>
              <a:buSzPct val="100000"/>
              <a:buFont typeface="Open Sans"/>
            </a:pPr>
            <a:r>
              <a:rPr lang="en" sz="1800" dirty="0">
                <a:solidFill>
                  <a:schemeClr val="dk1"/>
                </a:solidFill>
                <a:latin typeface="Open Sans"/>
                <a:ea typeface="Open Sans"/>
                <a:cs typeface="Open Sans"/>
                <a:sym typeface="Open Sans"/>
              </a:rPr>
              <a:t>Come up with a scenario (and define your purpose) - imagine you had to put 2 of your audiences in the same room and still make your point clear to all - now the task is that much more difficult because you have to meet the needs of each audience and maybe even address the point for why they are in the same room (in your writing)</a:t>
            </a:r>
          </a:p>
          <a:p>
            <a:pPr marL="914400" lvl="1" indent="-342900" rtl="0">
              <a:lnSpc>
                <a:spcPct val="115000"/>
              </a:lnSpc>
              <a:spcBef>
                <a:spcPts val="0"/>
              </a:spcBef>
              <a:spcAft>
                <a:spcPts val="1600"/>
              </a:spcAft>
              <a:buClr>
                <a:schemeClr val="dk1"/>
              </a:buClr>
              <a:buSzPct val="100000"/>
              <a:buFont typeface="Open Sans"/>
            </a:pPr>
            <a:r>
              <a:rPr lang="en" sz="1800" dirty="0">
                <a:solidFill>
                  <a:schemeClr val="dk1"/>
                </a:solidFill>
                <a:latin typeface="Open Sans"/>
                <a:ea typeface="Open Sans"/>
                <a:cs typeface="Open Sans"/>
                <a:sym typeface="Open Sans"/>
              </a:rPr>
              <a:t>Write about your topic again, this time making sure you are meeting the needs of your new audience (*some students choose to code-mesh and others do not - make the point here about not making code-meshing mandatory, but giving them the option).</a:t>
            </a:r>
          </a:p>
          <a:p>
            <a:pPr marL="914400" lvl="1" indent="-342900" rtl="0">
              <a:lnSpc>
                <a:spcPct val="115000"/>
              </a:lnSpc>
              <a:spcBef>
                <a:spcPts val="0"/>
              </a:spcBef>
              <a:spcAft>
                <a:spcPts val="1600"/>
              </a:spcAft>
              <a:buClr>
                <a:schemeClr val="dk1"/>
              </a:buClr>
              <a:buSzPct val="100000"/>
              <a:buFont typeface="Open Sans"/>
            </a:pPr>
            <a:r>
              <a:rPr lang="en" sz="1800" dirty="0">
                <a:solidFill>
                  <a:schemeClr val="dk1"/>
                </a:solidFill>
                <a:latin typeface="Open Sans"/>
                <a:ea typeface="Open Sans"/>
                <a:cs typeface="Open Sans"/>
                <a:sym typeface="Open Sans"/>
              </a:rPr>
              <a:t>Peer Review - Is the purpose clear? Has the writer made reasonable linguistic choices?</a:t>
            </a:r>
          </a:p>
          <a:p>
            <a:pPr lvl="0">
              <a:lnSpc>
                <a:spcPct val="115000"/>
              </a:lnSpc>
              <a:spcBef>
                <a:spcPts val="0"/>
              </a:spcBef>
              <a:spcAft>
                <a:spcPts val="1600"/>
              </a:spcAft>
              <a:buNone/>
            </a:pPr>
            <a:endParaRPr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Shape 10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2" name="Shape 10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marL="457200" lvl="0" indent="-342900" rtl="0">
              <a:lnSpc>
                <a:spcPct val="115000"/>
              </a:lnSpc>
              <a:spcBef>
                <a:spcPts val="0"/>
              </a:spcBef>
              <a:spcAft>
                <a:spcPts val="1600"/>
              </a:spcAft>
              <a:buClr>
                <a:schemeClr val="dk1"/>
              </a:buClr>
              <a:buSzPct val="100000"/>
              <a:buFont typeface="Open Sans"/>
            </a:pPr>
            <a:r>
              <a:rPr lang="en" sz="1800" dirty="0">
                <a:solidFill>
                  <a:schemeClr val="dk1"/>
                </a:solidFill>
                <a:latin typeface="Open Sans"/>
                <a:ea typeface="Open Sans"/>
                <a:cs typeface="Open Sans"/>
                <a:sym typeface="Open Sans"/>
              </a:rPr>
              <a:t>Examples of ‘good writing’ as well as ‘bad writing’</a:t>
            </a:r>
          </a:p>
          <a:p>
            <a:pPr marL="914400" lvl="1" indent="-342900" rtl="0">
              <a:lnSpc>
                <a:spcPct val="115000"/>
              </a:lnSpc>
              <a:spcBef>
                <a:spcPts val="0"/>
              </a:spcBef>
              <a:spcAft>
                <a:spcPts val="1600"/>
              </a:spcAft>
              <a:buClr>
                <a:schemeClr val="dk1"/>
              </a:buClr>
              <a:buSzPct val="100000"/>
              <a:buFont typeface="Open Sans"/>
            </a:pPr>
            <a:r>
              <a:rPr lang="en" sz="1800" dirty="0">
                <a:solidFill>
                  <a:schemeClr val="dk1"/>
                </a:solidFill>
                <a:latin typeface="Open Sans"/>
                <a:ea typeface="Open Sans"/>
                <a:cs typeface="Open Sans"/>
                <a:sym typeface="Open Sans"/>
              </a:rPr>
              <a:t>‘I’m really bad at writing’ - based on prior writing experiences </a:t>
            </a:r>
          </a:p>
          <a:p>
            <a:pPr marL="914400" lvl="1" indent="-342900" rtl="0">
              <a:lnSpc>
                <a:spcPct val="115000"/>
              </a:lnSpc>
              <a:spcBef>
                <a:spcPts val="0"/>
              </a:spcBef>
              <a:spcAft>
                <a:spcPts val="1600"/>
              </a:spcAft>
              <a:buClr>
                <a:schemeClr val="dk1"/>
              </a:buClr>
              <a:buSzPct val="100000"/>
              <a:buFont typeface="Open Sans"/>
            </a:pPr>
            <a:r>
              <a:rPr lang="en" sz="1800" dirty="0">
                <a:solidFill>
                  <a:schemeClr val="dk1"/>
                </a:solidFill>
                <a:latin typeface="Open Sans"/>
                <a:ea typeface="Open Sans"/>
                <a:cs typeface="Open Sans"/>
                <a:sym typeface="Open Sans"/>
              </a:rPr>
              <a:t>complex sentence structures and big words make good writing</a:t>
            </a:r>
          </a:p>
          <a:p>
            <a:pPr marL="914400" lvl="1" indent="-342900" rtl="0">
              <a:lnSpc>
                <a:spcPct val="115000"/>
              </a:lnSpc>
              <a:spcBef>
                <a:spcPts val="0"/>
              </a:spcBef>
              <a:spcAft>
                <a:spcPts val="1600"/>
              </a:spcAft>
              <a:buClr>
                <a:schemeClr val="dk1"/>
              </a:buClr>
              <a:buSzPct val="100000"/>
              <a:buFont typeface="Open Sans"/>
            </a:pPr>
            <a:r>
              <a:rPr lang="en" sz="1800" dirty="0">
                <a:solidFill>
                  <a:schemeClr val="dk1"/>
                </a:solidFill>
                <a:latin typeface="Open Sans"/>
                <a:ea typeface="Open Sans"/>
                <a:cs typeface="Open Sans"/>
                <a:sym typeface="Open Sans"/>
              </a:rPr>
              <a:t>For students where English is not their first language - leave native language at the door, no use for native language or dialect in the classroom</a:t>
            </a:r>
          </a:p>
          <a:p>
            <a:pPr marL="457200" lvl="0" indent="-342900" rtl="0">
              <a:lnSpc>
                <a:spcPct val="115000"/>
              </a:lnSpc>
              <a:spcBef>
                <a:spcPts val="0"/>
              </a:spcBef>
              <a:spcAft>
                <a:spcPts val="1600"/>
              </a:spcAft>
              <a:buClr>
                <a:schemeClr val="dk1"/>
              </a:buClr>
              <a:buSzPct val="100000"/>
              <a:buFont typeface="Open Sans"/>
            </a:pPr>
            <a:r>
              <a:rPr lang="en" sz="1800" dirty="0">
                <a:solidFill>
                  <a:schemeClr val="dk1"/>
                </a:solidFill>
                <a:latin typeface="Open Sans"/>
                <a:ea typeface="Open Sans"/>
                <a:cs typeface="Open Sans"/>
                <a:sym typeface="Open Sans"/>
              </a:rPr>
              <a:t>Their audience is the teacher, the one grading</a:t>
            </a:r>
          </a:p>
          <a:p>
            <a:pPr marL="457200" lvl="0" indent="-342900" rtl="0">
              <a:lnSpc>
                <a:spcPct val="115000"/>
              </a:lnSpc>
              <a:spcBef>
                <a:spcPts val="0"/>
              </a:spcBef>
              <a:spcAft>
                <a:spcPts val="1600"/>
              </a:spcAft>
              <a:buClr>
                <a:schemeClr val="dk1"/>
              </a:buClr>
              <a:buSzPct val="100000"/>
              <a:buFont typeface="Open Sans"/>
            </a:pPr>
            <a:r>
              <a:rPr lang="en" sz="1800" dirty="0">
                <a:solidFill>
                  <a:schemeClr val="dk1"/>
                </a:solidFill>
                <a:latin typeface="Open Sans"/>
                <a:ea typeface="Open Sans"/>
                <a:cs typeface="Open Sans"/>
                <a:sym typeface="Open Sans"/>
              </a:rPr>
              <a:t>Audience = purpose; if they aren’t writing to a real audience, then there is no real purpose</a:t>
            </a:r>
          </a:p>
          <a:p>
            <a:pPr marL="457200" lvl="0" indent="-342900" rtl="0">
              <a:lnSpc>
                <a:spcPct val="115000"/>
              </a:lnSpc>
              <a:spcBef>
                <a:spcPts val="0"/>
              </a:spcBef>
              <a:spcAft>
                <a:spcPts val="1600"/>
              </a:spcAft>
              <a:buClr>
                <a:schemeClr val="dk1"/>
              </a:buClr>
              <a:buSzPct val="100000"/>
              <a:buFont typeface="Open Sans"/>
            </a:pPr>
            <a:r>
              <a:rPr lang="en" sz="1800" dirty="0">
                <a:solidFill>
                  <a:schemeClr val="dk1"/>
                </a:solidFill>
                <a:latin typeface="Open Sans"/>
                <a:ea typeface="Open Sans"/>
                <a:cs typeface="Open Sans"/>
                <a:sym typeface="Open Sans"/>
              </a:rPr>
              <a:t>Course content relates to the differences in learning between cultures  - some examples, some expect children to learn through imitation, so focus on explicit instruction</a:t>
            </a:r>
          </a:p>
          <a:p>
            <a:pPr marL="457200" lvl="0" indent="-342900" rtl="0">
              <a:lnSpc>
                <a:spcPct val="115000"/>
              </a:lnSpc>
              <a:spcBef>
                <a:spcPts val="0"/>
              </a:spcBef>
              <a:spcAft>
                <a:spcPts val="1600"/>
              </a:spcAft>
              <a:buClr>
                <a:schemeClr val="dk1"/>
              </a:buClr>
              <a:buSzPct val="100000"/>
              <a:buFont typeface="Open Sans"/>
            </a:pPr>
            <a:r>
              <a:rPr lang="en" sz="1800" dirty="0">
                <a:solidFill>
                  <a:schemeClr val="dk1"/>
                </a:solidFill>
                <a:latin typeface="Open Sans"/>
                <a:ea typeface="Open Sans"/>
                <a:cs typeface="Open Sans"/>
                <a:sym typeface="Open Sans"/>
              </a:rPr>
              <a:t>Different cultures value aspects of intelligence to varying degrees or intelligence does not carry a universal definition</a:t>
            </a:r>
          </a:p>
          <a:p>
            <a:pPr marL="457200" lvl="0" indent="-342900" rtl="0">
              <a:lnSpc>
                <a:spcPct val="115000"/>
              </a:lnSpc>
              <a:spcBef>
                <a:spcPts val="0"/>
              </a:spcBef>
              <a:spcAft>
                <a:spcPts val="1600"/>
              </a:spcAft>
              <a:buClr>
                <a:schemeClr val="dk1"/>
              </a:buClr>
              <a:buSzPct val="100000"/>
              <a:buFont typeface="Open Sans"/>
            </a:pPr>
            <a:r>
              <a:rPr lang="en" sz="1800" dirty="0">
                <a:solidFill>
                  <a:schemeClr val="dk1"/>
                </a:solidFill>
                <a:latin typeface="Open Sans"/>
                <a:ea typeface="Open Sans"/>
                <a:cs typeface="Open Sans"/>
                <a:sym typeface="Open Sans"/>
              </a:rPr>
              <a:t>Something about different needs (this transitions into the differing needs of different audiences)</a:t>
            </a:r>
          </a:p>
          <a:p>
            <a:pPr marL="457200" lvl="0" indent="-342900" rtl="0">
              <a:lnSpc>
                <a:spcPct val="115000"/>
              </a:lnSpc>
              <a:spcBef>
                <a:spcPts val="0"/>
              </a:spcBef>
              <a:spcAft>
                <a:spcPts val="1600"/>
              </a:spcAft>
              <a:buClr>
                <a:schemeClr val="dk1"/>
              </a:buClr>
              <a:buSzPct val="100000"/>
              <a:buFont typeface="Open Sans"/>
            </a:pPr>
            <a:r>
              <a:rPr lang="en" sz="1800" dirty="0">
                <a:solidFill>
                  <a:schemeClr val="dk1"/>
                </a:solidFill>
                <a:latin typeface="Open Sans"/>
                <a:ea typeface="Open Sans"/>
                <a:cs typeface="Open Sans"/>
                <a:sym typeface="Open Sans"/>
              </a:rPr>
              <a:t>Then something about how different audiences have different needs</a:t>
            </a:r>
          </a:p>
          <a:p>
            <a:pPr marL="457200" lvl="0" indent="-342900" rtl="0">
              <a:lnSpc>
                <a:spcPct val="115000"/>
              </a:lnSpc>
              <a:spcBef>
                <a:spcPts val="0"/>
              </a:spcBef>
              <a:spcAft>
                <a:spcPts val="1600"/>
              </a:spcAft>
              <a:buClr>
                <a:schemeClr val="dk1"/>
              </a:buClr>
              <a:buSzPct val="100000"/>
              <a:buFont typeface="Open Sans"/>
            </a:pPr>
            <a:r>
              <a:rPr lang="en" sz="1800" dirty="0">
                <a:solidFill>
                  <a:schemeClr val="dk1"/>
                </a:solidFill>
                <a:latin typeface="Open Sans"/>
                <a:ea typeface="Open Sans"/>
                <a:cs typeface="Open Sans"/>
                <a:sym typeface="Open Sans"/>
              </a:rPr>
              <a:t>Example assignment: Writing for Different Audiences (4 parts)</a:t>
            </a:r>
          </a:p>
          <a:p>
            <a:pPr marL="914400" lvl="1" indent="-342900" rtl="0">
              <a:lnSpc>
                <a:spcPct val="115000"/>
              </a:lnSpc>
              <a:spcBef>
                <a:spcPts val="0"/>
              </a:spcBef>
              <a:spcAft>
                <a:spcPts val="1600"/>
              </a:spcAft>
              <a:buClr>
                <a:schemeClr val="dk1"/>
              </a:buClr>
              <a:buSzPct val="100000"/>
              <a:buFont typeface="Open Sans"/>
            </a:pPr>
            <a:r>
              <a:rPr lang="en" sz="1800" dirty="0">
                <a:solidFill>
                  <a:schemeClr val="dk1"/>
                </a:solidFill>
                <a:latin typeface="Open Sans"/>
                <a:ea typeface="Open Sans"/>
                <a:cs typeface="Open Sans"/>
                <a:sym typeface="Open Sans"/>
              </a:rPr>
              <a:t>Tell 3 different audiences about your research topic (after they’ve done some research)</a:t>
            </a:r>
          </a:p>
          <a:p>
            <a:pPr marL="914400" lvl="1" indent="-342900" rtl="0">
              <a:lnSpc>
                <a:spcPct val="115000"/>
              </a:lnSpc>
              <a:spcBef>
                <a:spcPts val="0"/>
              </a:spcBef>
              <a:spcAft>
                <a:spcPts val="1600"/>
              </a:spcAft>
              <a:buClr>
                <a:schemeClr val="dk1"/>
              </a:buClr>
              <a:buSzPct val="100000"/>
              <a:buFont typeface="Open Sans"/>
            </a:pPr>
            <a:r>
              <a:rPr lang="en" sz="1800" dirty="0">
                <a:solidFill>
                  <a:schemeClr val="dk1"/>
                </a:solidFill>
                <a:latin typeface="Open Sans"/>
                <a:ea typeface="Open Sans"/>
                <a:cs typeface="Open Sans"/>
                <a:sym typeface="Open Sans"/>
              </a:rPr>
              <a:t>Come up with a scenario (and define your purpose) - imagine you had to put 2 of your audiences in the same room and still make your point clear to all - now the task is that much more difficult because you have to meet the needs of each audience and maybe even address the point for why they are in the same room (in your writing)</a:t>
            </a:r>
          </a:p>
          <a:p>
            <a:pPr marL="914400" lvl="1" indent="-342900" rtl="0">
              <a:lnSpc>
                <a:spcPct val="115000"/>
              </a:lnSpc>
              <a:spcBef>
                <a:spcPts val="0"/>
              </a:spcBef>
              <a:spcAft>
                <a:spcPts val="1600"/>
              </a:spcAft>
              <a:buClr>
                <a:schemeClr val="dk1"/>
              </a:buClr>
              <a:buSzPct val="100000"/>
              <a:buFont typeface="Open Sans"/>
            </a:pPr>
            <a:r>
              <a:rPr lang="en" sz="1800" dirty="0">
                <a:solidFill>
                  <a:schemeClr val="dk1"/>
                </a:solidFill>
                <a:latin typeface="Open Sans"/>
                <a:ea typeface="Open Sans"/>
                <a:cs typeface="Open Sans"/>
                <a:sym typeface="Open Sans"/>
              </a:rPr>
              <a:t>Write about your topic again, this time making sure you are meeting the needs of your new audience (*some students choose to code-mesh and others do not - make the point here about not making code-meshing mandatory, but giving them the option).</a:t>
            </a:r>
          </a:p>
          <a:p>
            <a:pPr marL="914400" lvl="1" indent="-342900" rtl="0">
              <a:lnSpc>
                <a:spcPct val="115000"/>
              </a:lnSpc>
              <a:spcBef>
                <a:spcPts val="0"/>
              </a:spcBef>
              <a:spcAft>
                <a:spcPts val="1600"/>
              </a:spcAft>
              <a:buClr>
                <a:schemeClr val="dk1"/>
              </a:buClr>
              <a:buSzPct val="100000"/>
              <a:buFont typeface="Open Sans"/>
            </a:pPr>
            <a:r>
              <a:rPr lang="en" sz="1800" dirty="0">
                <a:solidFill>
                  <a:schemeClr val="dk1"/>
                </a:solidFill>
                <a:latin typeface="Open Sans"/>
                <a:ea typeface="Open Sans"/>
                <a:cs typeface="Open Sans"/>
                <a:sym typeface="Open Sans"/>
              </a:rPr>
              <a:t>Peer Review - Is the purpose clear? Has the writer made reasonable linguistic choices?</a:t>
            </a:r>
          </a:p>
          <a:p>
            <a:pPr lvl="0">
              <a:lnSpc>
                <a:spcPct val="115000"/>
              </a:lnSpc>
              <a:spcBef>
                <a:spcPts val="0"/>
              </a:spcBef>
              <a:spcAft>
                <a:spcPts val="1600"/>
              </a:spcAft>
              <a:buNone/>
            </a:pPr>
            <a:endParaRPr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Shape 10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2" name="Shape 10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marL="457200" lvl="0" indent="-342900" rtl="0">
              <a:lnSpc>
                <a:spcPct val="115000"/>
              </a:lnSpc>
              <a:spcBef>
                <a:spcPts val="0"/>
              </a:spcBef>
              <a:spcAft>
                <a:spcPts val="1600"/>
              </a:spcAft>
              <a:buClr>
                <a:schemeClr val="dk1"/>
              </a:buClr>
              <a:buSzPct val="100000"/>
              <a:buFont typeface="Open Sans"/>
            </a:pPr>
            <a:r>
              <a:rPr lang="en" sz="1800" dirty="0">
                <a:solidFill>
                  <a:schemeClr val="dk1"/>
                </a:solidFill>
                <a:latin typeface="Open Sans"/>
                <a:ea typeface="Open Sans"/>
                <a:cs typeface="Open Sans"/>
                <a:sym typeface="Open Sans"/>
              </a:rPr>
              <a:t>Examples of ‘good writing’ as well as ‘bad writing’</a:t>
            </a:r>
          </a:p>
          <a:p>
            <a:pPr marL="914400" lvl="1" indent="-342900" rtl="0">
              <a:lnSpc>
                <a:spcPct val="115000"/>
              </a:lnSpc>
              <a:spcBef>
                <a:spcPts val="0"/>
              </a:spcBef>
              <a:spcAft>
                <a:spcPts val="1600"/>
              </a:spcAft>
              <a:buClr>
                <a:schemeClr val="dk1"/>
              </a:buClr>
              <a:buSzPct val="100000"/>
              <a:buFont typeface="Open Sans"/>
            </a:pPr>
            <a:r>
              <a:rPr lang="en" sz="1800" dirty="0">
                <a:solidFill>
                  <a:schemeClr val="dk1"/>
                </a:solidFill>
                <a:latin typeface="Open Sans"/>
                <a:ea typeface="Open Sans"/>
                <a:cs typeface="Open Sans"/>
                <a:sym typeface="Open Sans"/>
              </a:rPr>
              <a:t>‘I’m really bad at writing’ - based on prior writing experiences </a:t>
            </a:r>
          </a:p>
          <a:p>
            <a:pPr marL="914400" lvl="1" indent="-342900" rtl="0">
              <a:lnSpc>
                <a:spcPct val="115000"/>
              </a:lnSpc>
              <a:spcBef>
                <a:spcPts val="0"/>
              </a:spcBef>
              <a:spcAft>
                <a:spcPts val="1600"/>
              </a:spcAft>
              <a:buClr>
                <a:schemeClr val="dk1"/>
              </a:buClr>
              <a:buSzPct val="100000"/>
              <a:buFont typeface="Open Sans"/>
            </a:pPr>
            <a:r>
              <a:rPr lang="en" sz="1800" dirty="0">
                <a:solidFill>
                  <a:schemeClr val="dk1"/>
                </a:solidFill>
                <a:latin typeface="Open Sans"/>
                <a:ea typeface="Open Sans"/>
                <a:cs typeface="Open Sans"/>
                <a:sym typeface="Open Sans"/>
              </a:rPr>
              <a:t>complex sentence structures and big words make good writing</a:t>
            </a:r>
          </a:p>
          <a:p>
            <a:pPr marL="914400" lvl="1" indent="-342900" rtl="0">
              <a:lnSpc>
                <a:spcPct val="115000"/>
              </a:lnSpc>
              <a:spcBef>
                <a:spcPts val="0"/>
              </a:spcBef>
              <a:spcAft>
                <a:spcPts val="1600"/>
              </a:spcAft>
              <a:buClr>
                <a:schemeClr val="dk1"/>
              </a:buClr>
              <a:buSzPct val="100000"/>
              <a:buFont typeface="Open Sans"/>
            </a:pPr>
            <a:r>
              <a:rPr lang="en" sz="1800" dirty="0">
                <a:solidFill>
                  <a:schemeClr val="dk1"/>
                </a:solidFill>
                <a:latin typeface="Open Sans"/>
                <a:ea typeface="Open Sans"/>
                <a:cs typeface="Open Sans"/>
                <a:sym typeface="Open Sans"/>
              </a:rPr>
              <a:t>For students where English is not their first language - leave native language at the door, no use for native language or dialect in the classroom</a:t>
            </a:r>
          </a:p>
          <a:p>
            <a:pPr marL="457200" lvl="0" indent="-342900" rtl="0">
              <a:lnSpc>
                <a:spcPct val="115000"/>
              </a:lnSpc>
              <a:spcBef>
                <a:spcPts val="0"/>
              </a:spcBef>
              <a:spcAft>
                <a:spcPts val="1600"/>
              </a:spcAft>
              <a:buClr>
                <a:schemeClr val="dk1"/>
              </a:buClr>
              <a:buSzPct val="100000"/>
              <a:buFont typeface="Open Sans"/>
            </a:pPr>
            <a:r>
              <a:rPr lang="en" sz="1800" dirty="0">
                <a:solidFill>
                  <a:schemeClr val="dk1"/>
                </a:solidFill>
                <a:latin typeface="Open Sans"/>
                <a:ea typeface="Open Sans"/>
                <a:cs typeface="Open Sans"/>
                <a:sym typeface="Open Sans"/>
              </a:rPr>
              <a:t>Their audience is the teacher, the one grading</a:t>
            </a:r>
          </a:p>
          <a:p>
            <a:pPr marL="457200" lvl="0" indent="-342900" rtl="0">
              <a:lnSpc>
                <a:spcPct val="115000"/>
              </a:lnSpc>
              <a:spcBef>
                <a:spcPts val="0"/>
              </a:spcBef>
              <a:spcAft>
                <a:spcPts val="1600"/>
              </a:spcAft>
              <a:buClr>
                <a:schemeClr val="dk1"/>
              </a:buClr>
              <a:buSzPct val="100000"/>
              <a:buFont typeface="Open Sans"/>
            </a:pPr>
            <a:r>
              <a:rPr lang="en" sz="1800" dirty="0">
                <a:solidFill>
                  <a:schemeClr val="dk1"/>
                </a:solidFill>
                <a:latin typeface="Open Sans"/>
                <a:ea typeface="Open Sans"/>
                <a:cs typeface="Open Sans"/>
                <a:sym typeface="Open Sans"/>
              </a:rPr>
              <a:t>Audience = purpose; if they aren’t writing to a real audience, then there is no real purpose</a:t>
            </a:r>
          </a:p>
          <a:p>
            <a:pPr marL="457200" lvl="0" indent="-342900" rtl="0">
              <a:lnSpc>
                <a:spcPct val="115000"/>
              </a:lnSpc>
              <a:spcBef>
                <a:spcPts val="0"/>
              </a:spcBef>
              <a:spcAft>
                <a:spcPts val="1600"/>
              </a:spcAft>
              <a:buClr>
                <a:schemeClr val="dk1"/>
              </a:buClr>
              <a:buSzPct val="100000"/>
              <a:buFont typeface="Open Sans"/>
            </a:pPr>
            <a:r>
              <a:rPr lang="en" sz="1800" dirty="0">
                <a:solidFill>
                  <a:schemeClr val="dk1"/>
                </a:solidFill>
                <a:latin typeface="Open Sans"/>
                <a:ea typeface="Open Sans"/>
                <a:cs typeface="Open Sans"/>
                <a:sym typeface="Open Sans"/>
              </a:rPr>
              <a:t>Course content relates to the differences in learning between cultures  - some examples, some expect children to learn through imitation, so focus on explicit instruction</a:t>
            </a:r>
          </a:p>
          <a:p>
            <a:pPr marL="457200" lvl="0" indent="-342900" rtl="0">
              <a:lnSpc>
                <a:spcPct val="115000"/>
              </a:lnSpc>
              <a:spcBef>
                <a:spcPts val="0"/>
              </a:spcBef>
              <a:spcAft>
                <a:spcPts val="1600"/>
              </a:spcAft>
              <a:buClr>
                <a:schemeClr val="dk1"/>
              </a:buClr>
              <a:buSzPct val="100000"/>
              <a:buFont typeface="Open Sans"/>
            </a:pPr>
            <a:r>
              <a:rPr lang="en" sz="1800" dirty="0">
                <a:solidFill>
                  <a:schemeClr val="dk1"/>
                </a:solidFill>
                <a:latin typeface="Open Sans"/>
                <a:ea typeface="Open Sans"/>
                <a:cs typeface="Open Sans"/>
                <a:sym typeface="Open Sans"/>
              </a:rPr>
              <a:t>Different cultures value aspects of intelligence to varying degrees or intelligence does not carry a universal definition</a:t>
            </a:r>
          </a:p>
          <a:p>
            <a:pPr marL="457200" lvl="0" indent="-342900" rtl="0">
              <a:lnSpc>
                <a:spcPct val="115000"/>
              </a:lnSpc>
              <a:spcBef>
                <a:spcPts val="0"/>
              </a:spcBef>
              <a:spcAft>
                <a:spcPts val="1600"/>
              </a:spcAft>
              <a:buClr>
                <a:schemeClr val="dk1"/>
              </a:buClr>
              <a:buSzPct val="100000"/>
              <a:buFont typeface="Open Sans"/>
            </a:pPr>
            <a:r>
              <a:rPr lang="en" sz="1800" dirty="0">
                <a:solidFill>
                  <a:schemeClr val="dk1"/>
                </a:solidFill>
                <a:latin typeface="Open Sans"/>
                <a:ea typeface="Open Sans"/>
                <a:cs typeface="Open Sans"/>
                <a:sym typeface="Open Sans"/>
              </a:rPr>
              <a:t>Something about different needs (this transitions into the differing needs of different audiences)</a:t>
            </a:r>
          </a:p>
          <a:p>
            <a:pPr marL="457200" lvl="0" indent="-342900" rtl="0">
              <a:lnSpc>
                <a:spcPct val="115000"/>
              </a:lnSpc>
              <a:spcBef>
                <a:spcPts val="0"/>
              </a:spcBef>
              <a:spcAft>
                <a:spcPts val="1600"/>
              </a:spcAft>
              <a:buClr>
                <a:schemeClr val="dk1"/>
              </a:buClr>
              <a:buSzPct val="100000"/>
              <a:buFont typeface="Open Sans"/>
            </a:pPr>
            <a:r>
              <a:rPr lang="en" sz="1800" dirty="0">
                <a:solidFill>
                  <a:schemeClr val="dk1"/>
                </a:solidFill>
                <a:latin typeface="Open Sans"/>
                <a:ea typeface="Open Sans"/>
                <a:cs typeface="Open Sans"/>
                <a:sym typeface="Open Sans"/>
              </a:rPr>
              <a:t>Then something about how different audiences have different needs</a:t>
            </a:r>
          </a:p>
          <a:p>
            <a:pPr marL="457200" lvl="0" indent="-342900" rtl="0">
              <a:lnSpc>
                <a:spcPct val="115000"/>
              </a:lnSpc>
              <a:spcBef>
                <a:spcPts val="0"/>
              </a:spcBef>
              <a:spcAft>
                <a:spcPts val="1600"/>
              </a:spcAft>
              <a:buClr>
                <a:schemeClr val="dk1"/>
              </a:buClr>
              <a:buSzPct val="100000"/>
              <a:buFont typeface="Open Sans"/>
            </a:pPr>
            <a:r>
              <a:rPr lang="en" sz="1800" dirty="0">
                <a:solidFill>
                  <a:schemeClr val="dk1"/>
                </a:solidFill>
                <a:latin typeface="Open Sans"/>
                <a:ea typeface="Open Sans"/>
                <a:cs typeface="Open Sans"/>
                <a:sym typeface="Open Sans"/>
              </a:rPr>
              <a:t>Example assignment: Writing for Different Audiences (4 parts)</a:t>
            </a:r>
          </a:p>
          <a:p>
            <a:pPr marL="914400" lvl="1" indent="-342900" rtl="0">
              <a:lnSpc>
                <a:spcPct val="115000"/>
              </a:lnSpc>
              <a:spcBef>
                <a:spcPts val="0"/>
              </a:spcBef>
              <a:spcAft>
                <a:spcPts val="1600"/>
              </a:spcAft>
              <a:buClr>
                <a:schemeClr val="dk1"/>
              </a:buClr>
              <a:buSzPct val="100000"/>
              <a:buFont typeface="Open Sans"/>
            </a:pPr>
            <a:r>
              <a:rPr lang="en" sz="1800" dirty="0">
                <a:solidFill>
                  <a:schemeClr val="dk1"/>
                </a:solidFill>
                <a:latin typeface="Open Sans"/>
                <a:ea typeface="Open Sans"/>
                <a:cs typeface="Open Sans"/>
                <a:sym typeface="Open Sans"/>
              </a:rPr>
              <a:t>Tell 3 different audiences about your research topic (after they’ve done some research)</a:t>
            </a:r>
          </a:p>
          <a:p>
            <a:pPr marL="914400" lvl="1" indent="-342900" rtl="0">
              <a:lnSpc>
                <a:spcPct val="115000"/>
              </a:lnSpc>
              <a:spcBef>
                <a:spcPts val="0"/>
              </a:spcBef>
              <a:spcAft>
                <a:spcPts val="1600"/>
              </a:spcAft>
              <a:buClr>
                <a:schemeClr val="dk1"/>
              </a:buClr>
              <a:buSzPct val="100000"/>
              <a:buFont typeface="Open Sans"/>
            </a:pPr>
            <a:r>
              <a:rPr lang="en" sz="1800" dirty="0">
                <a:solidFill>
                  <a:schemeClr val="dk1"/>
                </a:solidFill>
                <a:latin typeface="Open Sans"/>
                <a:ea typeface="Open Sans"/>
                <a:cs typeface="Open Sans"/>
                <a:sym typeface="Open Sans"/>
              </a:rPr>
              <a:t>Come up with a scenario (and define your purpose) - imagine you had to put 2 of your audiences in the same room and still make your point clear to all - now the task is that much more difficult because you have to meet the needs of each audience and maybe even address the point for why they are in the same room (in your writing)</a:t>
            </a:r>
          </a:p>
          <a:p>
            <a:pPr marL="914400" lvl="1" indent="-342900" rtl="0">
              <a:lnSpc>
                <a:spcPct val="115000"/>
              </a:lnSpc>
              <a:spcBef>
                <a:spcPts val="0"/>
              </a:spcBef>
              <a:spcAft>
                <a:spcPts val="1600"/>
              </a:spcAft>
              <a:buClr>
                <a:schemeClr val="dk1"/>
              </a:buClr>
              <a:buSzPct val="100000"/>
              <a:buFont typeface="Open Sans"/>
            </a:pPr>
            <a:r>
              <a:rPr lang="en" sz="1800" dirty="0">
                <a:solidFill>
                  <a:schemeClr val="dk1"/>
                </a:solidFill>
                <a:latin typeface="Open Sans"/>
                <a:ea typeface="Open Sans"/>
                <a:cs typeface="Open Sans"/>
                <a:sym typeface="Open Sans"/>
              </a:rPr>
              <a:t>Write about your topic again, this time making sure you are meeting the needs of your new audience (*some students choose to code-mesh and others do not - make the point here about not making code-meshing mandatory, but giving them the option).</a:t>
            </a:r>
          </a:p>
          <a:p>
            <a:pPr marL="914400" lvl="1" indent="-342900" rtl="0">
              <a:lnSpc>
                <a:spcPct val="115000"/>
              </a:lnSpc>
              <a:spcBef>
                <a:spcPts val="0"/>
              </a:spcBef>
              <a:spcAft>
                <a:spcPts val="1600"/>
              </a:spcAft>
              <a:buClr>
                <a:schemeClr val="dk1"/>
              </a:buClr>
              <a:buSzPct val="100000"/>
              <a:buFont typeface="Open Sans"/>
            </a:pPr>
            <a:r>
              <a:rPr lang="en" sz="1800" dirty="0">
                <a:solidFill>
                  <a:schemeClr val="dk1"/>
                </a:solidFill>
                <a:latin typeface="Open Sans"/>
                <a:ea typeface="Open Sans"/>
                <a:cs typeface="Open Sans"/>
                <a:sym typeface="Open Sans"/>
              </a:rPr>
              <a:t>Peer Review - Is the purpose clear? Has the writer made reasonable linguistic choices?</a:t>
            </a:r>
          </a:p>
          <a:p>
            <a:pPr lvl="0">
              <a:lnSpc>
                <a:spcPct val="115000"/>
              </a:lnSpc>
              <a:spcBef>
                <a:spcPts val="0"/>
              </a:spcBef>
              <a:spcAft>
                <a:spcPts val="1600"/>
              </a:spcAft>
              <a:buNone/>
            </a:pPr>
            <a:endParaRPr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Shape 10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2" name="Shape 10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marL="457200" lvl="0" indent="-342900" rtl="0">
              <a:lnSpc>
                <a:spcPct val="115000"/>
              </a:lnSpc>
              <a:spcBef>
                <a:spcPts val="0"/>
              </a:spcBef>
              <a:spcAft>
                <a:spcPts val="1600"/>
              </a:spcAft>
              <a:buClr>
                <a:schemeClr val="dk1"/>
              </a:buClr>
              <a:buSzPct val="100000"/>
              <a:buFont typeface="Open Sans"/>
            </a:pPr>
            <a:r>
              <a:rPr lang="en" sz="1800" dirty="0">
                <a:solidFill>
                  <a:schemeClr val="dk1"/>
                </a:solidFill>
                <a:latin typeface="Open Sans"/>
                <a:ea typeface="Open Sans"/>
                <a:cs typeface="Open Sans"/>
                <a:sym typeface="Open Sans"/>
              </a:rPr>
              <a:t>Examples of ‘good writing’ as well as ‘bad writing’</a:t>
            </a:r>
          </a:p>
          <a:p>
            <a:pPr marL="914400" lvl="1" indent="-342900" rtl="0">
              <a:lnSpc>
                <a:spcPct val="115000"/>
              </a:lnSpc>
              <a:spcBef>
                <a:spcPts val="0"/>
              </a:spcBef>
              <a:spcAft>
                <a:spcPts val="1600"/>
              </a:spcAft>
              <a:buClr>
                <a:schemeClr val="dk1"/>
              </a:buClr>
              <a:buSzPct val="100000"/>
              <a:buFont typeface="Open Sans"/>
            </a:pPr>
            <a:r>
              <a:rPr lang="en" sz="1800" dirty="0">
                <a:solidFill>
                  <a:schemeClr val="dk1"/>
                </a:solidFill>
                <a:latin typeface="Open Sans"/>
                <a:ea typeface="Open Sans"/>
                <a:cs typeface="Open Sans"/>
                <a:sym typeface="Open Sans"/>
              </a:rPr>
              <a:t>‘I’m really bad at writing’ - based on prior writing experiences </a:t>
            </a:r>
          </a:p>
          <a:p>
            <a:pPr marL="914400" lvl="1" indent="-342900" rtl="0">
              <a:lnSpc>
                <a:spcPct val="115000"/>
              </a:lnSpc>
              <a:spcBef>
                <a:spcPts val="0"/>
              </a:spcBef>
              <a:spcAft>
                <a:spcPts val="1600"/>
              </a:spcAft>
              <a:buClr>
                <a:schemeClr val="dk1"/>
              </a:buClr>
              <a:buSzPct val="100000"/>
              <a:buFont typeface="Open Sans"/>
            </a:pPr>
            <a:r>
              <a:rPr lang="en" sz="1800" dirty="0">
                <a:solidFill>
                  <a:schemeClr val="dk1"/>
                </a:solidFill>
                <a:latin typeface="Open Sans"/>
                <a:ea typeface="Open Sans"/>
                <a:cs typeface="Open Sans"/>
                <a:sym typeface="Open Sans"/>
              </a:rPr>
              <a:t>complex sentence structures and big words make good writing</a:t>
            </a:r>
          </a:p>
          <a:p>
            <a:pPr marL="914400" lvl="1" indent="-342900" rtl="0">
              <a:lnSpc>
                <a:spcPct val="115000"/>
              </a:lnSpc>
              <a:spcBef>
                <a:spcPts val="0"/>
              </a:spcBef>
              <a:spcAft>
                <a:spcPts val="1600"/>
              </a:spcAft>
              <a:buClr>
                <a:schemeClr val="dk1"/>
              </a:buClr>
              <a:buSzPct val="100000"/>
              <a:buFont typeface="Open Sans"/>
            </a:pPr>
            <a:r>
              <a:rPr lang="en" sz="1800" dirty="0">
                <a:solidFill>
                  <a:schemeClr val="dk1"/>
                </a:solidFill>
                <a:latin typeface="Open Sans"/>
                <a:ea typeface="Open Sans"/>
                <a:cs typeface="Open Sans"/>
                <a:sym typeface="Open Sans"/>
              </a:rPr>
              <a:t>For students where English is not their first language - leave native language at the door, no use for native language or dialect in the classroom</a:t>
            </a:r>
          </a:p>
          <a:p>
            <a:pPr marL="457200" lvl="0" indent="-342900" rtl="0">
              <a:lnSpc>
                <a:spcPct val="115000"/>
              </a:lnSpc>
              <a:spcBef>
                <a:spcPts val="0"/>
              </a:spcBef>
              <a:spcAft>
                <a:spcPts val="1600"/>
              </a:spcAft>
              <a:buClr>
                <a:schemeClr val="dk1"/>
              </a:buClr>
              <a:buSzPct val="100000"/>
              <a:buFont typeface="Open Sans"/>
            </a:pPr>
            <a:r>
              <a:rPr lang="en" sz="1800" dirty="0">
                <a:solidFill>
                  <a:schemeClr val="dk1"/>
                </a:solidFill>
                <a:latin typeface="Open Sans"/>
                <a:ea typeface="Open Sans"/>
                <a:cs typeface="Open Sans"/>
                <a:sym typeface="Open Sans"/>
              </a:rPr>
              <a:t>Their audience is the teacher, the one grading</a:t>
            </a:r>
          </a:p>
          <a:p>
            <a:pPr marL="457200" lvl="0" indent="-342900" rtl="0">
              <a:lnSpc>
                <a:spcPct val="115000"/>
              </a:lnSpc>
              <a:spcBef>
                <a:spcPts val="0"/>
              </a:spcBef>
              <a:spcAft>
                <a:spcPts val="1600"/>
              </a:spcAft>
              <a:buClr>
                <a:schemeClr val="dk1"/>
              </a:buClr>
              <a:buSzPct val="100000"/>
              <a:buFont typeface="Open Sans"/>
            </a:pPr>
            <a:r>
              <a:rPr lang="en" sz="1800" dirty="0">
                <a:solidFill>
                  <a:schemeClr val="dk1"/>
                </a:solidFill>
                <a:latin typeface="Open Sans"/>
                <a:ea typeface="Open Sans"/>
                <a:cs typeface="Open Sans"/>
                <a:sym typeface="Open Sans"/>
              </a:rPr>
              <a:t>Audience = purpose; if they aren’t writing to a real audience, then there is no real purpose</a:t>
            </a:r>
          </a:p>
          <a:p>
            <a:pPr marL="457200" lvl="0" indent="-342900" rtl="0">
              <a:lnSpc>
                <a:spcPct val="115000"/>
              </a:lnSpc>
              <a:spcBef>
                <a:spcPts val="0"/>
              </a:spcBef>
              <a:spcAft>
                <a:spcPts val="1600"/>
              </a:spcAft>
              <a:buClr>
                <a:schemeClr val="dk1"/>
              </a:buClr>
              <a:buSzPct val="100000"/>
              <a:buFont typeface="Open Sans"/>
            </a:pPr>
            <a:r>
              <a:rPr lang="en" sz="1800" dirty="0">
                <a:solidFill>
                  <a:schemeClr val="dk1"/>
                </a:solidFill>
                <a:latin typeface="Open Sans"/>
                <a:ea typeface="Open Sans"/>
                <a:cs typeface="Open Sans"/>
                <a:sym typeface="Open Sans"/>
              </a:rPr>
              <a:t>Course content relates to the differences in learning between cultures  - some examples, some expect children to learn through imitation, so focus on explicit instruction</a:t>
            </a:r>
          </a:p>
          <a:p>
            <a:pPr marL="457200" lvl="0" indent="-342900" rtl="0">
              <a:lnSpc>
                <a:spcPct val="115000"/>
              </a:lnSpc>
              <a:spcBef>
                <a:spcPts val="0"/>
              </a:spcBef>
              <a:spcAft>
                <a:spcPts val="1600"/>
              </a:spcAft>
              <a:buClr>
                <a:schemeClr val="dk1"/>
              </a:buClr>
              <a:buSzPct val="100000"/>
              <a:buFont typeface="Open Sans"/>
            </a:pPr>
            <a:r>
              <a:rPr lang="en" sz="1800" dirty="0">
                <a:solidFill>
                  <a:schemeClr val="dk1"/>
                </a:solidFill>
                <a:latin typeface="Open Sans"/>
                <a:ea typeface="Open Sans"/>
                <a:cs typeface="Open Sans"/>
                <a:sym typeface="Open Sans"/>
              </a:rPr>
              <a:t>Different cultures value aspects of intelligence to varying degrees or intelligence does not carry a universal definition</a:t>
            </a:r>
          </a:p>
          <a:p>
            <a:pPr marL="457200" lvl="0" indent="-342900" rtl="0">
              <a:lnSpc>
                <a:spcPct val="115000"/>
              </a:lnSpc>
              <a:spcBef>
                <a:spcPts val="0"/>
              </a:spcBef>
              <a:spcAft>
                <a:spcPts val="1600"/>
              </a:spcAft>
              <a:buClr>
                <a:schemeClr val="dk1"/>
              </a:buClr>
              <a:buSzPct val="100000"/>
              <a:buFont typeface="Open Sans"/>
            </a:pPr>
            <a:r>
              <a:rPr lang="en" sz="1800" dirty="0">
                <a:solidFill>
                  <a:schemeClr val="dk1"/>
                </a:solidFill>
                <a:latin typeface="Open Sans"/>
                <a:ea typeface="Open Sans"/>
                <a:cs typeface="Open Sans"/>
                <a:sym typeface="Open Sans"/>
              </a:rPr>
              <a:t>Something about different needs (this transitions into the differing needs of different audiences)</a:t>
            </a:r>
          </a:p>
          <a:p>
            <a:pPr marL="457200" lvl="0" indent="-342900" rtl="0">
              <a:lnSpc>
                <a:spcPct val="115000"/>
              </a:lnSpc>
              <a:spcBef>
                <a:spcPts val="0"/>
              </a:spcBef>
              <a:spcAft>
                <a:spcPts val="1600"/>
              </a:spcAft>
              <a:buClr>
                <a:schemeClr val="dk1"/>
              </a:buClr>
              <a:buSzPct val="100000"/>
              <a:buFont typeface="Open Sans"/>
            </a:pPr>
            <a:r>
              <a:rPr lang="en" sz="1800" dirty="0">
                <a:solidFill>
                  <a:schemeClr val="dk1"/>
                </a:solidFill>
                <a:latin typeface="Open Sans"/>
                <a:ea typeface="Open Sans"/>
                <a:cs typeface="Open Sans"/>
                <a:sym typeface="Open Sans"/>
              </a:rPr>
              <a:t>Then something about how different audiences have different needs</a:t>
            </a:r>
          </a:p>
          <a:p>
            <a:pPr marL="457200" lvl="0" indent="-342900" rtl="0">
              <a:lnSpc>
                <a:spcPct val="115000"/>
              </a:lnSpc>
              <a:spcBef>
                <a:spcPts val="0"/>
              </a:spcBef>
              <a:spcAft>
                <a:spcPts val="1600"/>
              </a:spcAft>
              <a:buClr>
                <a:schemeClr val="dk1"/>
              </a:buClr>
              <a:buSzPct val="100000"/>
              <a:buFont typeface="Open Sans"/>
            </a:pPr>
            <a:r>
              <a:rPr lang="en" sz="1800" dirty="0">
                <a:solidFill>
                  <a:schemeClr val="dk1"/>
                </a:solidFill>
                <a:latin typeface="Open Sans"/>
                <a:ea typeface="Open Sans"/>
                <a:cs typeface="Open Sans"/>
                <a:sym typeface="Open Sans"/>
              </a:rPr>
              <a:t>Example assignment: Writing for Different Audiences (4 parts)</a:t>
            </a:r>
          </a:p>
          <a:p>
            <a:pPr marL="914400" lvl="1" indent="-342900" rtl="0">
              <a:lnSpc>
                <a:spcPct val="115000"/>
              </a:lnSpc>
              <a:spcBef>
                <a:spcPts val="0"/>
              </a:spcBef>
              <a:spcAft>
                <a:spcPts val="1600"/>
              </a:spcAft>
              <a:buClr>
                <a:schemeClr val="dk1"/>
              </a:buClr>
              <a:buSzPct val="100000"/>
              <a:buFont typeface="Open Sans"/>
            </a:pPr>
            <a:r>
              <a:rPr lang="en" sz="1800" dirty="0">
                <a:solidFill>
                  <a:schemeClr val="dk1"/>
                </a:solidFill>
                <a:latin typeface="Open Sans"/>
                <a:ea typeface="Open Sans"/>
                <a:cs typeface="Open Sans"/>
                <a:sym typeface="Open Sans"/>
              </a:rPr>
              <a:t>Tell 3 different audiences about your research topic (after they’ve done some research)</a:t>
            </a:r>
          </a:p>
          <a:p>
            <a:pPr marL="914400" lvl="1" indent="-342900" rtl="0">
              <a:lnSpc>
                <a:spcPct val="115000"/>
              </a:lnSpc>
              <a:spcBef>
                <a:spcPts val="0"/>
              </a:spcBef>
              <a:spcAft>
                <a:spcPts val="1600"/>
              </a:spcAft>
              <a:buClr>
                <a:schemeClr val="dk1"/>
              </a:buClr>
              <a:buSzPct val="100000"/>
              <a:buFont typeface="Open Sans"/>
            </a:pPr>
            <a:r>
              <a:rPr lang="en" sz="1800" dirty="0">
                <a:solidFill>
                  <a:schemeClr val="dk1"/>
                </a:solidFill>
                <a:latin typeface="Open Sans"/>
                <a:ea typeface="Open Sans"/>
                <a:cs typeface="Open Sans"/>
                <a:sym typeface="Open Sans"/>
              </a:rPr>
              <a:t>Come up with a scenario (and define your purpose) - imagine you had to put 2 of your audiences in the same room and still make your point clear to all - now the task is that much more difficult because you have to meet the needs of each audience and maybe even address the point for why they are in the same room (in your writing)</a:t>
            </a:r>
          </a:p>
          <a:p>
            <a:pPr marL="914400" lvl="1" indent="-342900" rtl="0">
              <a:lnSpc>
                <a:spcPct val="115000"/>
              </a:lnSpc>
              <a:spcBef>
                <a:spcPts val="0"/>
              </a:spcBef>
              <a:spcAft>
                <a:spcPts val="1600"/>
              </a:spcAft>
              <a:buClr>
                <a:schemeClr val="dk1"/>
              </a:buClr>
              <a:buSzPct val="100000"/>
              <a:buFont typeface="Open Sans"/>
            </a:pPr>
            <a:r>
              <a:rPr lang="en" sz="1800" dirty="0">
                <a:solidFill>
                  <a:schemeClr val="dk1"/>
                </a:solidFill>
                <a:latin typeface="Open Sans"/>
                <a:ea typeface="Open Sans"/>
                <a:cs typeface="Open Sans"/>
                <a:sym typeface="Open Sans"/>
              </a:rPr>
              <a:t>Write about your topic again, this time making sure you are meeting the needs of your new audience (*some students choose to code-mesh and others do not - make the point here about not making code-meshing mandatory, but giving them the option).</a:t>
            </a:r>
          </a:p>
          <a:p>
            <a:pPr marL="914400" lvl="1" indent="-342900" rtl="0">
              <a:lnSpc>
                <a:spcPct val="115000"/>
              </a:lnSpc>
              <a:spcBef>
                <a:spcPts val="0"/>
              </a:spcBef>
              <a:spcAft>
                <a:spcPts val="1600"/>
              </a:spcAft>
              <a:buClr>
                <a:schemeClr val="dk1"/>
              </a:buClr>
              <a:buSzPct val="100000"/>
              <a:buFont typeface="Open Sans"/>
            </a:pPr>
            <a:r>
              <a:rPr lang="en" sz="1800" dirty="0">
                <a:solidFill>
                  <a:schemeClr val="dk1"/>
                </a:solidFill>
                <a:latin typeface="Open Sans"/>
                <a:ea typeface="Open Sans"/>
                <a:cs typeface="Open Sans"/>
                <a:sym typeface="Open Sans"/>
              </a:rPr>
              <a:t>Peer Review - Is the purpose clear? Has the writer made reasonable linguistic choices?</a:t>
            </a:r>
          </a:p>
          <a:p>
            <a:pPr lvl="0">
              <a:lnSpc>
                <a:spcPct val="115000"/>
              </a:lnSpc>
              <a:spcBef>
                <a:spcPts val="0"/>
              </a:spcBef>
              <a:spcAft>
                <a:spcPts val="1600"/>
              </a:spcAft>
              <a:buNone/>
            </a:pPr>
            <a:endParaRPr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Shape 10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2" name="Shape 10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marL="457200" lvl="0" indent="-342900" rtl="0">
              <a:lnSpc>
                <a:spcPct val="115000"/>
              </a:lnSpc>
              <a:spcBef>
                <a:spcPts val="0"/>
              </a:spcBef>
              <a:spcAft>
                <a:spcPts val="1600"/>
              </a:spcAft>
              <a:buClr>
                <a:schemeClr val="dk1"/>
              </a:buClr>
              <a:buSzPct val="100000"/>
              <a:buFont typeface="Open Sans"/>
            </a:pPr>
            <a:r>
              <a:rPr lang="en" sz="1800" dirty="0">
                <a:solidFill>
                  <a:schemeClr val="dk1"/>
                </a:solidFill>
                <a:latin typeface="Open Sans"/>
                <a:ea typeface="Open Sans"/>
                <a:cs typeface="Open Sans"/>
                <a:sym typeface="Open Sans"/>
              </a:rPr>
              <a:t>Examples of ‘good writing’ as well as ‘bad writing’</a:t>
            </a:r>
          </a:p>
          <a:p>
            <a:pPr marL="914400" lvl="1" indent="-342900" rtl="0">
              <a:lnSpc>
                <a:spcPct val="115000"/>
              </a:lnSpc>
              <a:spcBef>
                <a:spcPts val="0"/>
              </a:spcBef>
              <a:spcAft>
                <a:spcPts val="1600"/>
              </a:spcAft>
              <a:buClr>
                <a:schemeClr val="dk1"/>
              </a:buClr>
              <a:buSzPct val="100000"/>
              <a:buFont typeface="Open Sans"/>
            </a:pPr>
            <a:r>
              <a:rPr lang="en" sz="1800" dirty="0">
                <a:solidFill>
                  <a:schemeClr val="dk1"/>
                </a:solidFill>
                <a:latin typeface="Open Sans"/>
                <a:ea typeface="Open Sans"/>
                <a:cs typeface="Open Sans"/>
                <a:sym typeface="Open Sans"/>
              </a:rPr>
              <a:t>‘I’m really bad at writing’ - based on prior writing experiences </a:t>
            </a:r>
          </a:p>
          <a:p>
            <a:pPr marL="914400" lvl="1" indent="-342900" rtl="0">
              <a:lnSpc>
                <a:spcPct val="115000"/>
              </a:lnSpc>
              <a:spcBef>
                <a:spcPts val="0"/>
              </a:spcBef>
              <a:spcAft>
                <a:spcPts val="1600"/>
              </a:spcAft>
              <a:buClr>
                <a:schemeClr val="dk1"/>
              </a:buClr>
              <a:buSzPct val="100000"/>
              <a:buFont typeface="Open Sans"/>
            </a:pPr>
            <a:r>
              <a:rPr lang="en" sz="1800" dirty="0">
                <a:solidFill>
                  <a:schemeClr val="dk1"/>
                </a:solidFill>
                <a:latin typeface="Open Sans"/>
                <a:ea typeface="Open Sans"/>
                <a:cs typeface="Open Sans"/>
                <a:sym typeface="Open Sans"/>
              </a:rPr>
              <a:t>complex sentence structures and big words make good writing</a:t>
            </a:r>
          </a:p>
          <a:p>
            <a:pPr marL="914400" lvl="1" indent="-342900" rtl="0">
              <a:lnSpc>
                <a:spcPct val="115000"/>
              </a:lnSpc>
              <a:spcBef>
                <a:spcPts val="0"/>
              </a:spcBef>
              <a:spcAft>
                <a:spcPts val="1600"/>
              </a:spcAft>
              <a:buClr>
                <a:schemeClr val="dk1"/>
              </a:buClr>
              <a:buSzPct val="100000"/>
              <a:buFont typeface="Open Sans"/>
            </a:pPr>
            <a:r>
              <a:rPr lang="en" sz="1800" dirty="0">
                <a:solidFill>
                  <a:schemeClr val="dk1"/>
                </a:solidFill>
                <a:latin typeface="Open Sans"/>
                <a:ea typeface="Open Sans"/>
                <a:cs typeface="Open Sans"/>
                <a:sym typeface="Open Sans"/>
              </a:rPr>
              <a:t>For students where English is not their first language - leave native language at the door, no use for native language or dialect in the classroom</a:t>
            </a:r>
          </a:p>
          <a:p>
            <a:pPr marL="457200" lvl="0" indent="-342900" rtl="0">
              <a:lnSpc>
                <a:spcPct val="115000"/>
              </a:lnSpc>
              <a:spcBef>
                <a:spcPts val="0"/>
              </a:spcBef>
              <a:spcAft>
                <a:spcPts val="1600"/>
              </a:spcAft>
              <a:buClr>
                <a:schemeClr val="dk1"/>
              </a:buClr>
              <a:buSzPct val="100000"/>
              <a:buFont typeface="Open Sans"/>
            </a:pPr>
            <a:r>
              <a:rPr lang="en" sz="1800" dirty="0">
                <a:solidFill>
                  <a:schemeClr val="dk1"/>
                </a:solidFill>
                <a:latin typeface="Open Sans"/>
                <a:ea typeface="Open Sans"/>
                <a:cs typeface="Open Sans"/>
                <a:sym typeface="Open Sans"/>
              </a:rPr>
              <a:t>Their audience is the teacher, the one grading</a:t>
            </a:r>
          </a:p>
          <a:p>
            <a:pPr marL="457200" lvl="0" indent="-342900" rtl="0">
              <a:lnSpc>
                <a:spcPct val="115000"/>
              </a:lnSpc>
              <a:spcBef>
                <a:spcPts val="0"/>
              </a:spcBef>
              <a:spcAft>
                <a:spcPts val="1600"/>
              </a:spcAft>
              <a:buClr>
                <a:schemeClr val="dk1"/>
              </a:buClr>
              <a:buSzPct val="100000"/>
              <a:buFont typeface="Open Sans"/>
            </a:pPr>
            <a:r>
              <a:rPr lang="en" sz="1800" dirty="0">
                <a:solidFill>
                  <a:schemeClr val="dk1"/>
                </a:solidFill>
                <a:latin typeface="Open Sans"/>
                <a:ea typeface="Open Sans"/>
                <a:cs typeface="Open Sans"/>
                <a:sym typeface="Open Sans"/>
              </a:rPr>
              <a:t>Audience = purpose; if they aren’t writing to a real audience, then there is no real purpose</a:t>
            </a:r>
          </a:p>
          <a:p>
            <a:pPr marL="457200" lvl="0" indent="-342900" rtl="0">
              <a:lnSpc>
                <a:spcPct val="115000"/>
              </a:lnSpc>
              <a:spcBef>
                <a:spcPts val="0"/>
              </a:spcBef>
              <a:spcAft>
                <a:spcPts val="1600"/>
              </a:spcAft>
              <a:buClr>
                <a:schemeClr val="dk1"/>
              </a:buClr>
              <a:buSzPct val="100000"/>
              <a:buFont typeface="Open Sans"/>
            </a:pPr>
            <a:r>
              <a:rPr lang="en" sz="1800" dirty="0">
                <a:solidFill>
                  <a:schemeClr val="dk1"/>
                </a:solidFill>
                <a:latin typeface="Open Sans"/>
                <a:ea typeface="Open Sans"/>
                <a:cs typeface="Open Sans"/>
                <a:sym typeface="Open Sans"/>
              </a:rPr>
              <a:t>Course content relates to the differences in learning between cultures  - some examples, some expect children to learn through imitation, so focus on explicit instruction</a:t>
            </a:r>
          </a:p>
          <a:p>
            <a:pPr marL="457200" lvl="0" indent="-342900" rtl="0">
              <a:lnSpc>
                <a:spcPct val="115000"/>
              </a:lnSpc>
              <a:spcBef>
                <a:spcPts val="0"/>
              </a:spcBef>
              <a:spcAft>
                <a:spcPts val="1600"/>
              </a:spcAft>
              <a:buClr>
                <a:schemeClr val="dk1"/>
              </a:buClr>
              <a:buSzPct val="100000"/>
              <a:buFont typeface="Open Sans"/>
            </a:pPr>
            <a:r>
              <a:rPr lang="en" sz="1800" dirty="0">
                <a:solidFill>
                  <a:schemeClr val="dk1"/>
                </a:solidFill>
                <a:latin typeface="Open Sans"/>
                <a:ea typeface="Open Sans"/>
                <a:cs typeface="Open Sans"/>
                <a:sym typeface="Open Sans"/>
              </a:rPr>
              <a:t>Different cultures value aspects of intelligence to varying degrees or intelligence does not carry a universal definition</a:t>
            </a:r>
          </a:p>
          <a:p>
            <a:pPr marL="457200" lvl="0" indent="-342900" rtl="0">
              <a:lnSpc>
                <a:spcPct val="115000"/>
              </a:lnSpc>
              <a:spcBef>
                <a:spcPts val="0"/>
              </a:spcBef>
              <a:spcAft>
                <a:spcPts val="1600"/>
              </a:spcAft>
              <a:buClr>
                <a:schemeClr val="dk1"/>
              </a:buClr>
              <a:buSzPct val="100000"/>
              <a:buFont typeface="Open Sans"/>
            </a:pPr>
            <a:r>
              <a:rPr lang="en" sz="1800" dirty="0">
                <a:solidFill>
                  <a:schemeClr val="dk1"/>
                </a:solidFill>
                <a:latin typeface="Open Sans"/>
                <a:ea typeface="Open Sans"/>
                <a:cs typeface="Open Sans"/>
                <a:sym typeface="Open Sans"/>
              </a:rPr>
              <a:t>Something about different needs (this transitions into the differing needs of different audiences)</a:t>
            </a:r>
          </a:p>
          <a:p>
            <a:pPr marL="457200" lvl="0" indent="-342900" rtl="0">
              <a:lnSpc>
                <a:spcPct val="115000"/>
              </a:lnSpc>
              <a:spcBef>
                <a:spcPts val="0"/>
              </a:spcBef>
              <a:spcAft>
                <a:spcPts val="1600"/>
              </a:spcAft>
              <a:buClr>
                <a:schemeClr val="dk1"/>
              </a:buClr>
              <a:buSzPct val="100000"/>
              <a:buFont typeface="Open Sans"/>
            </a:pPr>
            <a:r>
              <a:rPr lang="en" sz="1800" dirty="0">
                <a:solidFill>
                  <a:schemeClr val="dk1"/>
                </a:solidFill>
                <a:latin typeface="Open Sans"/>
                <a:ea typeface="Open Sans"/>
                <a:cs typeface="Open Sans"/>
                <a:sym typeface="Open Sans"/>
              </a:rPr>
              <a:t>Then something about how different audiences have different needs</a:t>
            </a:r>
          </a:p>
          <a:p>
            <a:pPr marL="457200" lvl="0" indent="-342900" rtl="0">
              <a:lnSpc>
                <a:spcPct val="115000"/>
              </a:lnSpc>
              <a:spcBef>
                <a:spcPts val="0"/>
              </a:spcBef>
              <a:spcAft>
                <a:spcPts val="1600"/>
              </a:spcAft>
              <a:buClr>
                <a:schemeClr val="dk1"/>
              </a:buClr>
              <a:buSzPct val="100000"/>
              <a:buFont typeface="Open Sans"/>
            </a:pPr>
            <a:r>
              <a:rPr lang="en" sz="1800" dirty="0">
                <a:solidFill>
                  <a:schemeClr val="dk1"/>
                </a:solidFill>
                <a:latin typeface="Open Sans"/>
                <a:ea typeface="Open Sans"/>
                <a:cs typeface="Open Sans"/>
                <a:sym typeface="Open Sans"/>
              </a:rPr>
              <a:t>Example assignment: Writing for Different Audiences (4 parts)</a:t>
            </a:r>
          </a:p>
          <a:p>
            <a:pPr marL="914400" lvl="1" indent="-342900" rtl="0">
              <a:lnSpc>
                <a:spcPct val="115000"/>
              </a:lnSpc>
              <a:spcBef>
                <a:spcPts val="0"/>
              </a:spcBef>
              <a:spcAft>
                <a:spcPts val="1600"/>
              </a:spcAft>
              <a:buClr>
                <a:schemeClr val="dk1"/>
              </a:buClr>
              <a:buSzPct val="100000"/>
              <a:buFont typeface="Open Sans"/>
            </a:pPr>
            <a:r>
              <a:rPr lang="en" sz="1800" dirty="0">
                <a:solidFill>
                  <a:schemeClr val="dk1"/>
                </a:solidFill>
                <a:latin typeface="Open Sans"/>
                <a:ea typeface="Open Sans"/>
                <a:cs typeface="Open Sans"/>
                <a:sym typeface="Open Sans"/>
              </a:rPr>
              <a:t>Tell 3 different audiences about your research topic (after they’ve done some research)</a:t>
            </a:r>
          </a:p>
          <a:p>
            <a:pPr marL="914400" lvl="1" indent="-342900" rtl="0">
              <a:lnSpc>
                <a:spcPct val="115000"/>
              </a:lnSpc>
              <a:spcBef>
                <a:spcPts val="0"/>
              </a:spcBef>
              <a:spcAft>
                <a:spcPts val="1600"/>
              </a:spcAft>
              <a:buClr>
                <a:schemeClr val="dk1"/>
              </a:buClr>
              <a:buSzPct val="100000"/>
              <a:buFont typeface="Open Sans"/>
            </a:pPr>
            <a:r>
              <a:rPr lang="en" sz="1800" dirty="0">
                <a:solidFill>
                  <a:schemeClr val="dk1"/>
                </a:solidFill>
                <a:latin typeface="Open Sans"/>
                <a:ea typeface="Open Sans"/>
                <a:cs typeface="Open Sans"/>
                <a:sym typeface="Open Sans"/>
              </a:rPr>
              <a:t>Come up with a scenario (and define your purpose) - imagine you had to put 2 of your audiences in the same room and still make your point clear to all - now the task is that much more difficult because you have to meet the needs of each audience and maybe even address the point for why they are in the same room (in your writing)</a:t>
            </a:r>
          </a:p>
          <a:p>
            <a:pPr marL="914400" lvl="1" indent="-342900" rtl="0">
              <a:lnSpc>
                <a:spcPct val="115000"/>
              </a:lnSpc>
              <a:spcBef>
                <a:spcPts val="0"/>
              </a:spcBef>
              <a:spcAft>
                <a:spcPts val="1600"/>
              </a:spcAft>
              <a:buClr>
                <a:schemeClr val="dk1"/>
              </a:buClr>
              <a:buSzPct val="100000"/>
              <a:buFont typeface="Open Sans"/>
            </a:pPr>
            <a:r>
              <a:rPr lang="en" sz="1800" dirty="0">
                <a:solidFill>
                  <a:schemeClr val="dk1"/>
                </a:solidFill>
                <a:latin typeface="Open Sans"/>
                <a:ea typeface="Open Sans"/>
                <a:cs typeface="Open Sans"/>
                <a:sym typeface="Open Sans"/>
              </a:rPr>
              <a:t>Write about your topic again, this time making sure you are meeting the needs of your new audience (*some students choose to code-mesh and others do not - make the point here about not making code-meshing mandatory, but giving them the option).</a:t>
            </a:r>
          </a:p>
          <a:p>
            <a:pPr marL="914400" lvl="1" indent="-342900" rtl="0">
              <a:lnSpc>
                <a:spcPct val="115000"/>
              </a:lnSpc>
              <a:spcBef>
                <a:spcPts val="0"/>
              </a:spcBef>
              <a:spcAft>
                <a:spcPts val="1600"/>
              </a:spcAft>
              <a:buClr>
                <a:schemeClr val="dk1"/>
              </a:buClr>
              <a:buSzPct val="100000"/>
              <a:buFont typeface="Open Sans"/>
            </a:pPr>
            <a:r>
              <a:rPr lang="en" sz="1800" dirty="0">
                <a:solidFill>
                  <a:schemeClr val="dk1"/>
                </a:solidFill>
                <a:latin typeface="Open Sans"/>
                <a:ea typeface="Open Sans"/>
                <a:cs typeface="Open Sans"/>
                <a:sym typeface="Open Sans"/>
              </a:rPr>
              <a:t>Peer Review - Is the purpose clear? Has the writer made reasonable linguistic choices?</a:t>
            </a:r>
          </a:p>
          <a:p>
            <a:pPr lvl="0">
              <a:lnSpc>
                <a:spcPct val="115000"/>
              </a:lnSpc>
              <a:spcBef>
                <a:spcPts val="0"/>
              </a:spcBef>
              <a:spcAft>
                <a:spcPts val="1600"/>
              </a:spcAft>
              <a:buNone/>
            </a:pPr>
            <a:endParaRPr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Shape 10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2" name="Shape 10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marL="457200" lvl="0" indent="-342900" rtl="0">
              <a:lnSpc>
                <a:spcPct val="115000"/>
              </a:lnSpc>
              <a:spcBef>
                <a:spcPts val="0"/>
              </a:spcBef>
              <a:spcAft>
                <a:spcPts val="1600"/>
              </a:spcAft>
              <a:buClr>
                <a:schemeClr val="dk1"/>
              </a:buClr>
              <a:buSzPct val="100000"/>
              <a:buFont typeface="Open Sans"/>
            </a:pPr>
            <a:r>
              <a:rPr lang="en" sz="1800" dirty="0">
                <a:solidFill>
                  <a:schemeClr val="dk1"/>
                </a:solidFill>
                <a:latin typeface="Open Sans"/>
                <a:ea typeface="Open Sans"/>
                <a:cs typeface="Open Sans"/>
                <a:sym typeface="Open Sans"/>
              </a:rPr>
              <a:t>Examples of ‘good writing’ as well as ‘bad writing’</a:t>
            </a:r>
          </a:p>
          <a:p>
            <a:pPr marL="914400" lvl="1" indent="-342900" rtl="0">
              <a:lnSpc>
                <a:spcPct val="115000"/>
              </a:lnSpc>
              <a:spcBef>
                <a:spcPts val="0"/>
              </a:spcBef>
              <a:spcAft>
                <a:spcPts val="1600"/>
              </a:spcAft>
              <a:buClr>
                <a:schemeClr val="dk1"/>
              </a:buClr>
              <a:buSzPct val="100000"/>
              <a:buFont typeface="Open Sans"/>
            </a:pPr>
            <a:r>
              <a:rPr lang="en" sz="1800" dirty="0">
                <a:solidFill>
                  <a:schemeClr val="dk1"/>
                </a:solidFill>
                <a:latin typeface="Open Sans"/>
                <a:ea typeface="Open Sans"/>
                <a:cs typeface="Open Sans"/>
                <a:sym typeface="Open Sans"/>
              </a:rPr>
              <a:t>‘I’m really bad at writing’ - based on prior writing experiences </a:t>
            </a:r>
          </a:p>
          <a:p>
            <a:pPr marL="914400" lvl="1" indent="-342900" rtl="0">
              <a:lnSpc>
                <a:spcPct val="115000"/>
              </a:lnSpc>
              <a:spcBef>
                <a:spcPts val="0"/>
              </a:spcBef>
              <a:spcAft>
                <a:spcPts val="1600"/>
              </a:spcAft>
              <a:buClr>
                <a:schemeClr val="dk1"/>
              </a:buClr>
              <a:buSzPct val="100000"/>
              <a:buFont typeface="Open Sans"/>
            </a:pPr>
            <a:r>
              <a:rPr lang="en" sz="1800" dirty="0">
                <a:solidFill>
                  <a:schemeClr val="dk1"/>
                </a:solidFill>
                <a:latin typeface="Open Sans"/>
                <a:ea typeface="Open Sans"/>
                <a:cs typeface="Open Sans"/>
                <a:sym typeface="Open Sans"/>
              </a:rPr>
              <a:t>complex sentence structures and big words make good writing</a:t>
            </a:r>
          </a:p>
          <a:p>
            <a:pPr marL="914400" lvl="1" indent="-342900" rtl="0">
              <a:lnSpc>
                <a:spcPct val="115000"/>
              </a:lnSpc>
              <a:spcBef>
                <a:spcPts val="0"/>
              </a:spcBef>
              <a:spcAft>
                <a:spcPts val="1600"/>
              </a:spcAft>
              <a:buClr>
                <a:schemeClr val="dk1"/>
              </a:buClr>
              <a:buSzPct val="100000"/>
              <a:buFont typeface="Open Sans"/>
            </a:pPr>
            <a:r>
              <a:rPr lang="en" sz="1800" dirty="0">
                <a:solidFill>
                  <a:schemeClr val="dk1"/>
                </a:solidFill>
                <a:latin typeface="Open Sans"/>
                <a:ea typeface="Open Sans"/>
                <a:cs typeface="Open Sans"/>
                <a:sym typeface="Open Sans"/>
              </a:rPr>
              <a:t>For students where English is not their first language - leave native language at the door, no use for native language or dialect in the classroom</a:t>
            </a:r>
          </a:p>
          <a:p>
            <a:pPr marL="457200" lvl="0" indent="-342900" rtl="0">
              <a:lnSpc>
                <a:spcPct val="115000"/>
              </a:lnSpc>
              <a:spcBef>
                <a:spcPts val="0"/>
              </a:spcBef>
              <a:spcAft>
                <a:spcPts val="1600"/>
              </a:spcAft>
              <a:buClr>
                <a:schemeClr val="dk1"/>
              </a:buClr>
              <a:buSzPct val="100000"/>
              <a:buFont typeface="Open Sans"/>
            </a:pPr>
            <a:r>
              <a:rPr lang="en" sz="1800" dirty="0">
                <a:solidFill>
                  <a:schemeClr val="dk1"/>
                </a:solidFill>
                <a:latin typeface="Open Sans"/>
                <a:ea typeface="Open Sans"/>
                <a:cs typeface="Open Sans"/>
                <a:sym typeface="Open Sans"/>
              </a:rPr>
              <a:t>Their audience is the teacher, the one grading</a:t>
            </a:r>
          </a:p>
          <a:p>
            <a:pPr marL="457200" lvl="0" indent="-342900" rtl="0">
              <a:lnSpc>
                <a:spcPct val="115000"/>
              </a:lnSpc>
              <a:spcBef>
                <a:spcPts val="0"/>
              </a:spcBef>
              <a:spcAft>
                <a:spcPts val="1600"/>
              </a:spcAft>
              <a:buClr>
                <a:schemeClr val="dk1"/>
              </a:buClr>
              <a:buSzPct val="100000"/>
              <a:buFont typeface="Open Sans"/>
            </a:pPr>
            <a:r>
              <a:rPr lang="en" sz="1800" dirty="0">
                <a:solidFill>
                  <a:schemeClr val="dk1"/>
                </a:solidFill>
                <a:latin typeface="Open Sans"/>
                <a:ea typeface="Open Sans"/>
                <a:cs typeface="Open Sans"/>
                <a:sym typeface="Open Sans"/>
              </a:rPr>
              <a:t>Audience = purpose; if they aren’t writing to a real audience, then there is no real purpose</a:t>
            </a:r>
          </a:p>
          <a:p>
            <a:pPr marL="457200" lvl="0" indent="-342900" rtl="0">
              <a:lnSpc>
                <a:spcPct val="115000"/>
              </a:lnSpc>
              <a:spcBef>
                <a:spcPts val="0"/>
              </a:spcBef>
              <a:spcAft>
                <a:spcPts val="1600"/>
              </a:spcAft>
              <a:buClr>
                <a:schemeClr val="dk1"/>
              </a:buClr>
              <a:buSzPct val="100000"/>
              <a:buFont typeface="Open Sans"/>
            </a:pPr>
            <a:r>
              <a:rPr lang="en" sz="1800" dirty="0">
                <a:solidFill>
                  <a:schemeClr val="dk1"/>
                </a:solidFill>
                <a:latin typeface="Open Sans"/>
                <a:ea typeface="Open Sans"/>
                <a:cs typeface="Open Sans"/>
                <a:sym typeface="Open Sans"/>
              </a:rPr>
              <a:t>Course content relates to the differences in learning between cultures  - some examples, some expect children to learn through imitation, so focus on explicit instruction</a:t>
            </a:r>
          </a:p>
          <a:p>
            <a:pPr marL="457200" lvl="0" indent="-342900" rtl="0">
              <a:lnSpc>
                <a:spcPct val="115000"/>
              </a:lnSpc>
              <a:spcBef>
                <a:spcPts val="0"/>
              </a:spcBef>
              <a:spcAft>
                <a:spcPts val="1600"/>
              </a:spcAft>
              <a:buClr>
                <a:schemeClr val="dk1"/>
              </a:buClr>
              <a:buSzPct val="100000"/>
              <a:buFont typeface="Open Sans"/>
            </a:pPr>
            <a:r>
              <a:rPr lang="en" sz="1800" dirty="0">
                <a:solidFill>
                  <a:schemeClr val="dk1"/>
                </a:solidFill>
                <a:latin typeface="Open Sans"/>
                <a:ea typeface="Open Sans"/>
                <a:cs typeface="Open Sans"/>
                <a:sym typeface="Open Sans"/>
              </a:rPr>
              <a:t>Different cultures value aspects of intelligence to varying degrees or intelligence does not carry a universal definition</a:t>
            </a:r>
          </a:p>
          <a:p>
            <a:pPr marL="457200" lvl="0" indent="-342900" rtl="0">
              <a:lnSpc>
                <a:spcPct val="115000"/>
              </a:lnSpc>
              <a:spcBef>
                <a:spcPts val="0"/>
              </a:spcBef>
              <a:spcAft>
                <a:spcPts val="1600"/>
              </a:spcAft>
              <a:buClr>
                <a:schemeClr val="dk1"/>
              </a:buClr>
              <a:buSzPct val="100000"/>
              <a:buFont typeface="Open Sans"/>
            </a:pPr>
            <a:r>
              <a:rPr lang="en" sz="1800" dirty="0">
                <a:solidFill>
                  <a:schemeClr val="dk1"/>
                </a:solidFill>
                <a:latin typeface="Open Sans"/>
                <a:ea typeface="Open Sans"/>
                <a:cs typeface="Open Sans"/>
                <a:sym typeface="Open Sans"/>
              </a:rPr>
              <a:t>Something about different needs (this transitions into the differing needs of different audiences)</a:t>
            </a:r>
          </a:p>
          <a:p>
            <a:pPr marL="457200" lvl="0" indent="-342900" rtl="0">
              <a:lnSpc>
                <a:spcPct val="115000"/>
              </a:lnSpc>
              <a:spcBef>
                <a:spcPts val="0"/>
              </a:spcBef>
              <a:spcAft>
                <a:spcPts val="1600"/>
              </a:spcAft>
              <a:buClr>
                <a:schemeClr val="dk1"/>
              </a:buClr>
              <a:buSzPct val="100000"/>
              <a:buFont typeface="Open Sans"/>
            </a:pPr>
            <a:r>
              <a:rPr lang="en" sz="1800" dirty="0">
                <a:solidFill>
                  <a:schemeClr val="dk1"/>
                </a:solidFill>
                <a:latin typeface="Open Sans"/>
                <a:ea typeface="Open Sans"/>
                <a:cs typeface="Open Sans"/>
                <a:sym typeface="Open Sans"/>
              </a:rPr>
              <a:t>Then something about how different audiences have different needs</a:t>
            </a:r>
          </a:p>
          <a:p>
            <a:pPr marL="457200" lvl="0" indent="-342900" rtl="0">
              <a:lnSpc>
                <a:spcPct val="115000"/>
              </a:lnSpc>
              <a:spcBef>
                <a:spcPts val="0"/>
              </a:spcBef>
              <a:spcAft>
                <a:spcPts val="1600"/>
              </a:spcAft>
              <a:buClr>
                <a:schemeClr val="dk1"/>
              </a:buClr>
              <a:buSzPct val="100000"/>
              <a:buFont typeface="Open Sans"/>
            </a:pPr>
            <a:r>
              <a:rPr lang="en" sz="1800" dirty="0">
                <a:solidFill>
                  <a:schemeClr val="dk1"/>
                </a:solidFill>
                <a:latin typeface="Open Sans"/>
                <a:ea typeface="Open Sans"/>
                <a:cs typeface="Open Sans"/>
                <a:sym typeface="Open Sans"/>
              </a:rPr>
              <a:t>Example assignment: Writing for Different Audiences (4 parts)</a:t>
            </a:r>
          </a:p>
          <a:p>
            <a:pPr marL="914400" lvl="1" indent="-342900" rtl="0">
              <a:lnSpc>
                <a:spcPct val="115000"/>
              </a:lnSpc>
              <a:spcBef>
                <a:spcPts val="0"/>
              </a:spcBef>
              <a:spcAft>
                <a:spcPts val="1600"/>
              </a:spcAft>
              <a:buClr>
                <a:schemeClr val="dk1"/>
              </a:buClr>
              <a:buSzPct val="100000"/>
              <a:buFont typeface="Open Sans"/>
            </a:pPr>
            <a:r>
              <a:rPr lang="en" sz="1800" dirty="0">
                <a:solidFill>
                  <a:schemeClr val="dk1"/>
                </a:solidFill>
                <a:latin typeface="Open Sans"/>
                <a:ea typeface="Open Sans"/>
                <a:cs typeface="Open Sans"/>
                <a:sym typeface="Open Sans"/>
              </a:rPr>
              <a:t>Tell 3 different audiences about your research topic (after they’ve done some research)</a:t>
            </a:r>
          </a:p>
          <a:p>
            <a:pPr marL="914400" lvl="1" indent="-342900" rtl="0">
              <a:lnSpc>
                <a:spcPct val="115000"/>
              </a:lnSpc>
              <a:spcBef>
                <a:spcPts val="0"/>
              </a:spcBef>
              <a:spcAft>
                <a:spcPts val="1600"/>
              </a:spcAft>
              <a:buClr>
                <a:schemeClr val="dk1"/>
              </a:buClr>
              <a:buSzPct val="100000"/>
              <a:buFont typeface="Open Sans"/>
            </a:pPr>
            <a:r>
              <a:rPr lang="en" sz="1800" dirty="0">
                <a:solidFill>
                  <a:schemeClr val="dk1"/>
                </a:solidFill>
                <a:latin typeface="Open Sans"/>
                <a:ea typeface="Open Sans"/>
                <a:cs typeface="Open Sans"/>
                <a:sym typeface="Open Sans"/>
              </a:rPr>
              <a:t>Come up with a scenario (and define your purpose) - imagine you had to put 2 of your audiences in the same room and still make your point clear to all - now the task is that much more difficult because you have to meet the needs of each audience and maybe even address the point for why they are in the same room (in your writing)</a:t>
            </a:r>
          </a:p>
          <a:p>
            <a:pPr marL="914400" lvl="1" indent="-342900" rtl="0">
              <a:lnSpc>
                <a:spcPct val="115000"/>
              </a:lnSpc>
              <a:spcBef>
                <a:spcPts val="0"/>
              </a:spcBef>
              <a:spcAft>
                <a:spcPts val="1600"/>
              </a:spcAft>
              <a:buClr>
                <a:schemeClr val="dk1"/>
              </a:buClr>
              <a:buSzPct val="100000"/>
              <a:buFont typeface="Open Sans"/>
            </a:pPr>
            <a:r>
              <a:rPr lang="en" sz="1800" dirty="0">
                <a:solidFill>
                  <a:schemeClr val="dk1"/>
                </a:solidFill>
                <a:latin typeface="Open Sans"/>
                <a:ea typeface="Open Sans"/>
                <a:cs typeface="Open Sans"/>
                <a:sym typeface="Open Sans"/>
              </a:rPr>
              <a:t>Write about your topic again, this time making sure you are meeting the needs of your new audience (*some students choose to code-mesh and others do not - make the point here about not making code-meshing mandatory, but giving them the option).</a:t>
            </a:r>
          </a:p>
          <a:p>
            <a:pPr marL="914400" lvl="1" indent="-342900" rtl="0">
              <a:lnSpc>
                <a:spcPct val="115000"/>
              </a:lnSpc>
              <a:spcBef>
                <a:spcPts val="0"/>
              </a:spcBef>
              <a:spcAft>
                <a:spcPts val="1600"/>
              </a:spcAft>
              <a:buClr>
                <a:schemeClr val="dk1"/>
              </a:buClr>
              <a:buSzPct val="100000"/>
              <a:buFont typeface="Open Sans"/>
            </a:pPr>
            <a:r>
              <a:rPr lang="en" sz="1800" dirty="0">
                <a:solidFill>
                  <a:schemeClr val="dk1"/>
                </a:solidFill>
                <a:latin typeface="Open Sans"/>
                <a:ea typeface="Open Sans"/>
                <a:cs typeface="Open Sans"/>
                <a:sym typeface="Open Sans"/>
              </a:rPr>
              <a:t>Peer Review - Is the purpose clear? Has the writer made reasonable linguistic choices?</a:t>
            </a:r>
          </a:p>
          <a:p>
            <a:pPr lvl="0">
              <a:lnSpc>
                <a:spcPct val="115000"/>
              </a:lnSpc>
              <a:spcBef>
                <a:spcPts val="0"/>
              </a:spcBef>
              <a:spcAft>
                <a:spcPts val="1600"/>
              </a:spcAft>
              <a:buNone/>
            </a:pPr>
            <a:endParaRPr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Shape 10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8" name="Shape 10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r>
              <a:rPr lang="en-US" dirty="0" smtClean="0"/>
              <a:t>Stella’s class 1: the code-meshing </a:t>
            </a:r>
            <a:r>
              <a:rPr lang="en-US" dirty="0" err="1" smtClean="0"/>
              <a:t>multimodel</a:t>
            </a:r>
            <a:r>
              <a:rPr lang="en-US" dirty="0" smtClean="0"/>
              <a:t> project</a:t>
            </a:r>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Shape 6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6" name="Shape 6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Clr>
                <a:schemeClr val="dk1"/>
              </a:buClr>
              <a:buSzPct val="100000"/>
              <a:buFont typeface="Arial"/>
              <a:buNone/>
            </a:pPr>
            <a:r>
              <a:rPr lang="en" dirty="0" smtClean="0">
                <a:solidFill>
                  <a:schemeClr val="dk1"/>
                </a:solidFill>
              </a:rPr>
              <a:t>Stella:</a:t>
            </a:r>
            <a:r>
              <a:rPr lang="en" baseline="0" dirty="0" smtClean="0">
                <a:solidFill>
                  <a:schemeClr val="dk1"/>
                </a:solidFill>
              </a:rPr>
              <a:t> What is code-meshing? Controversy and our tentative research-based position</a:t>
            </a:r>
            <a:endParaRPr lang="en" dirty="0">
              <a:solidFill>
                <a:schemeClr val="dk1"/>
              </a:solidFill>
            </a:endParaRPr>
          </a:p>
          <a:p>
            <a:pPr lvl="0" rtl="0">
              <a:spcBef>
                <a:spcPts val="0"/>
              </a:spcBef>
              <a:buClr>
                <a:schemeClr val="dk1"/>
              </a:buClr>
              <a:buSzPct val="100000"/>
              <a:buFont typeface="Arial"/>
              <a:buNone/>
            </a:pPr>
            <a:endParaRPr dirty="0">
              <a:solidFill>
                <a:schemeClr val="dk1"/>
              </a:solidFill>
            </a:endParaRPr>
          </a:p>
          <a:p>
            <a:pPr lvl="0" rtl="0">
              <a:spcBef>
                <a:spcPts val="0"/>
              </a:spcBef>
              <a:buNone/>
            </a:pPr>
            <a:endParaRPr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Shape 10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8" name="Shape 10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r>
              <a:rPr lang="en-US" dirty="0" smtClean="0"/>
              <a:t>Stella’s class 2: The Siri Project</a:t>
            </a:r>
            <a:endParaRPr dirty="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Shape 11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4" name="Shape 11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r>
              <a:rPr lang="en-US" dirty="0" smtClean="0"/>
              <a:t>Sarah: Guiding code-meshing</a:t>
            </a:r>
            <a:r>
              <a:rPr lang="en-US" baseline="0" dirty="0" smtClean="0"/>
              <a:t>: opening slide</a:t>
            </a:r>
            <a:endParaRPr dirty="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Shape 11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4" name="Shape 11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r>
              <a:rPr lang="en-US" dirty="0" smtClean="0"/>
              <a:t>Sarah: Guiding code-meshing</a:t>
            </a:r>
            <a:r>
              <a:rPr lang="en-US" baseline="0" dirty="0" smtClean="0"/>
              <a:t> Bullet 2</a:t>
            </a:r>
            <a:endParaRPr dirty="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Shape 11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4" name="Shape 11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r>
              <a:rPr lang="en-US" dirty="0" smtClean="0"/>
              <a:t>Sarah: Guiding code-meshing</a:t>
            </a:r>
            <a:r>
              <a:rPr lang="en-US" baseline="0" dirty="0" smtClean="0"/>
              <a:t> Bullet 2</a:t>
            </a:r>
            <a:endParaRPr dirty="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Shape 11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4" name="Shape 11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r>
              <a:rPr lang="en-US" dirty="0" smtClean="0"/>
              <a:t>Sarah: Guiding code-meshing</a:t>
            </a:r>
            <a:r>
              <a:rPr lang="en-US" baseline="0" dirty="0" smtClean="0"/>
              <a:t> Bullet 2</a:t>
            </a:r>
            <a:endParaRPr dirty="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Shape 11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4" name="Shape 11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r>
              <a:rPr lang="en-US" dirty="0" smtClean="0"/>
              <a:t>Sarah: Guiding code-meshing</a:t>
            </a:r>
            <a:r>
              <a:rPr lang="en-US" baseline="0" dirty="0" smtClean="0"/>
              <a:t> Bullet 3</a:t>
            </a:r>
            <a:endParaRPr lang="en-US" dirty="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Shape 11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4" name="Shape 11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r>
              <a:rPr lang="en-US" dirty="0" smtClean="0"/>
              <a:t>Sarah: Guiding code-meshing</a:t>
            </a:r>
            <a:r>
              <a:rPr lang="en-US" baseline="0" dirty="0" smtClean="0"/>
              <a:t> Bullet 3</a:t>
            </a:r>
            <a:endParaRPr lang="en-US" dirty="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Shape 12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1" name="Shape 12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r>
              <a:rPr lang="en-US" dirty="0" smtClean="0"/>
              <a:t>Sarah: Tutoring</a:t>
            </a:r>
            <a:r>
              <a:rPr lang="en-US" baseline="0" dirty="0" smtClean="0"/>
              <a:t> strategies: opening slide</a:t>
            </a:r>
            <a:endParaRPr lang="en-US" dirty="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Shape 12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1" name="Shape 12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Sarah: Tutoring</a:t>
            </a:r>
            <a:r>
              <a:rPr lang="en-US" baseline="0" dirty="0" smtClean="0"/>
              <a:t> strategies: Bullet 1</a:t>
            </a:r>
            <a:endParaRPr lang="en-US" dirty="0" smtClean="0"/>
          </a:p>
          <a:p>
            <a:pPr lvl="0" rtl="0">
              <a:spcBef>
                <a:spcPts val="0"/>
              </a:spcBef>
              <a:buNone/>
            </a:pPr>
            <a:endParaRPr dirty="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Shape 12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1" name="Shape 12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Sarah: Tutoring</a:t>
            </a:r>
            <a:r>
              <a:rPr lang="en-US" baseline="0" dirty="0" smtClean="0"/>
              <a:t> strategies: Bullet 2</a:t>
            </a:r>
            <a:endParaRPr lang="en-US" dirty="0" smtClean="0"/>
          </a:p>
          <a:p>
            <a:pPr lvl="0" rtl="0">
              <a:spcBef>
                <a:spcPts val="0"/>
              </a:spcBef>
              <a:buNone/>
            </a:pPr>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Stella: What is code-meshing? The multilingual child/Code-switching video</a:t>
            </a:r>
            <a:endParaRPr lang="en-US" dirty="0"/>
          </a:p>
        </p:txBody>
      </p:sp>
    </p:spTree>
    <p:extLst>
      <p:ext uri="{BB962C8B-B14F-4D97-AF65-F5344CB8AC3E}">
        <p14:creationId xmlns:p14="http://schemas.microsoft.com/office/powerpoint/2010/main" val="84662801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Shape 12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1" name="Shape 12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Sarah: Tutoring</a:t>
            </a:r>
            <a:r>
              <a:rPr lang="en-US" baseline="0" dirty="0" smtClean="0"/>
              <a:t> strategies: Bullet 3</a:t>
            </a:r>
            <a:endParaRPr lang="en-US" dirty="0" smtClean="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Shape 12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1" name="Shape 12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mtClean="0"/>
              <a:t>Sarah: Tutoring</a:t>
            </a:r>
            <a:r>
              <a:rPr lang="en-US" baseline="0" smtClean="0"/>
              <a:t> strategies: Bullet 3</a:t>
            </a:r>
            <a:endParaRPr lang="en-US" dirty="0" smtClean="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Shape 12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1" name="Shape 12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Sarah: Tutoring</a:t>
            </a:r>
            <a:r>
              <a:rPr lang="en-US" baseline="0" dirty="0" smtClean="0"/>
              <a:t> strategies: Bullet 3</a:t>
            </a:r>
            <a:endParaRPr lang="en-US" dirty="0" smtClean="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Shape 13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4" name="Shape 13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r>
              <a:rPr lang="en"/>
              <a:t>-NPR code switch</a:t>
            </a:r>
          </a:p>
          <a:p>
            <a:pPr lvl="0" rtl="0">
              <a:spcBef>
                <a:spcPts val="0"/>
              </a:spcBef>
              <a:buNone/>
            </a:pPr>
            <a:r>
              <a:rPr lang="en"/>
              <a:t>such as… (Whitney)</a:t>
            </a:r>
          </a:p>
          <a:p>
            <a:pPr lvl="0" rtl="0">
              <a:spcBef>
                <a:spcPts val="0"/>
              </a:spcBef>
              <a:buNone/>
            </a:pPr>
            <a:r>
              <a:rPr lang="en"/>
              <a:t>-Key and Peele (Suzanne)</a:t>
            </a:r>
          </a:p>
          <a:p>
            <a:pPr lvl="0" rtl="0">
              <a:spcBef>
                <a:spcPts val="0"/>
              </a:spcBef>
              <a:buNone/>
            </a:pPr>
            <a:r>
              <a:rPr lang="en"/>
              <a:t>-Translated Shakespeare</a:t>
            </a:r>
          </a:p>
          <a:p>
            <a:pPr lvl="0" rtl="0">
              <a:spcBef>
                <a:spcPts val="0"/>
              </a:spcBef>
              <a:buNone/>
            </a:pPr>
            <a:r>
              <a:rPr lang="en"/>
              <a:t>-Performance Poetry Piece (Suzanne)</a:t>
            </a:r>
          </a:p>
          <a:p>
            <a:pPr lvl="0" rtl="0">
              <a:spcBef>
                <a:spcPts val="0"/>
              </a:spcBef>
              <a:buNone/>
            </a:pPr>
            <a:r>
              <a:rPr lang="en"/>
              <a:t>-Creative Writing &amp; Academic Writing code-meshed pieces (Stella)</a:t>
            </a:r>
          </a:p>
          <a:p>
            <a:pPr lvl="0">
              <a:spcBef>
                <a:spcPts val="0"/>
              </a:spcBef>
              <a:buNone/>
            </a:pP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Shape 13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0" name="Shape 14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Shape 6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6" name="Shape 6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Clr>
                <a:schemeClr val="dk1"/>
              </a:buClr>
              <a:buSzPct val="100000"/>
              <a:buFont typeface="Arial"/>
              <a:buNone/>
            </a:pPr>
            <a:r>
              <a:rPr lang="en" dirty="0" smtClean="0">
                <a:solidFill>
                  <a:schemeClr val="dk1"/>
                </a:solidFill>
              </a:rPr>
              <a:t>Stella:</a:t>
            </a:r>
            <a:r>
              <a:rPr lang="en" baseline="0" dirty="0" smtClean="0">
                <a:solidFill>
                  <a:schemeClr val="dk1"/>
                </a:solidFill>
              </a:rPr>
              <a:t> What is code-meshing? Controversy and our tentative research-based position</a:t>
            </a:r>
            <a:endParaRPr lang="en" dirty="0">
              <a:solidFill>
                <a:schemeClr val="dk1"/>
              </a:solidFill>
            </a:endParaRPr>
          </a:p>
          <a:p>
            <a:pPr lvl="0" rtl="0">
              <a:spcBef>
                <a:spcPts val="0"/>
              </a:spcBef>
              <a:buClr>
                <a:schemeClr val="dk1"/>
              </a:buClr>
              <a:buSzPct val="100000"/>
              <a:buFont typeface="Arial"/>
              <a:buNone/>
            </a:pPr>
            <a:endParaRPr dirty="0">
              <a:solidFill>
                <a:schemeClr val="dk1"/>
              </a:solidFill>
            </a:endParaRPr>
          </a:p>
          <a:p>
            <a:pPr lvl="0" rtl="0">
              <a:spcBef>
                <a:spcPts val="0"/>
              </a:spcBef>
              <a:buNone/>
            </a:pPr>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Stella: What is code-meshing? Hearing Hands/Code-meshing video</a:t>
            </a:r>
            <a:endParaRPr lang="en-US" dirty="0"/>
          </a:p>
        </p:txBody>
      </p:sp>
    </p:spTree>
    <p:extLst>
      <p:ext uri="{BB962C8B-B14F-4D97-AF65-F5344CB8AC3E}">
        <p14:creationId xmlns:p14="http://schemas.microsoft.com/office/powerpoint/2010/main" val="25294279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Shape 6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6" name="Shape 6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Clr>
                <a:schemeClr val="dk1"/>
              </a:buClr>
              <a:buSzPct val="100000"/>
              <a:buFont typeface="Arial"/>
              <a:buNone/>
            </a:pPr>
            <a:r>
              <a:rPr lang="en" dirty="0" smtClean="0">
                <a:solidFill>
                  <a:schemeClr val="dk1"/>
                </a:solidFill>
              </a:rPr>
              <a:t>Stella: What is code-meshing? Closing Slide</a:t>
            </a:r>
            <a:endParaRPr lang="en" dirty="0">
              <a:solidFill>
                <a:schemeClr val="dk1"/>
              </a:solidFill>
            </a:endParaRPr>
          </a:p>
          <a:p>
            <a:pPr lvl="0" rtl="0">
              <a:spcBef>
                <a:spcPts val="0"/>
              </a:spcBef>
              <a:buClr>
                <a:schemeClr val="dk1"/>
              </a:buClr>
              <a:buSzPct val="100000"/>
              <a:buFont typeface="Arial"/>
              <a:buNone/>
            </a:pPr>
            <a:endParaRPr dirty="0">
              <a:solidFill>
                <a:schemeClr val="dk1"/>
              </a:solidFill>
            </a:endParaRPr>
          </a:p>
          <a:p>
            <a:pPr lvl="0" rtl="0">
              <a:spcBef>
                <a:spcPts val="0"/>
              </a:spcBef>
              <a:buNone/>
            </a:pPr>
            <a:endParaRPr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Shape 6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6" name="Shape 6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Clr>
                <a:schemeClr val="dk1"/>
              </a:buClr>
              <a:buSzPct val="100000"/>
              <a:buFont typeface="Arial"/>
              <a:buNone/>
            </a:pPr>
            <a:r>
              <a:rPr lang="en" dirty="0" smtClean="0">
                <a:solidFill>
                  <a:schemeClr val="dk1"/>
                </a:solidFill>
              </a:rPr>
              <a:t>Stella: What is code-meshing? Closing Slide</a:t>
            </a:r>
            <a:endParaRPr lang="en" dirty="0">
              <a:solidFill>
                <a:schemeClr val="dk1"/>
              </a:solidFill>
            </a:endParaRPr>
          </a:p>
          <a:p>
            <a:pPr lvl="0" rtl="0">
              <a:spcBef>
                <a:spcPts val="0"/>
              </a:spcBef>
              <a:buClr>
                <a:schemeClr val="dk1"/>
              </a:buClr>
              <a:buSzPct val="100000"/>
              <a:buFont typeface="Arial"/>
              <a:buNone/>
            </a:pPr>
            <a:endParaRPr dirty="0">
              <a:solidFill>
                <a:schemeClr val="dk1"/>
              </a:solidFill>
            </a:endParaRPr>
          </a:p>
          <a:p>
            <a:pPr lvl="0" rtl="0">
              <a:spcBef>
                <a:spcPts val="0"/>
              </a:spcBef>
              <a:buNone/>
            </a:pPr>
            <a:endParaRPr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15" name="Rectangle 14"/>
          <p:cNvSpPr>
            <a:spLocks noChangeArrowheads="1"/>
          </p:cNvSpPr>
          <p:nvPr/>
        </p:nvSpPr>
        <p:spPr bwMode="white">
          <a:xfrm>
            <a:off x="0" y="5029200"/>
            <a:ext cx="9144000" cy="1143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8991600" y="2286"/>
            <a:ext cx="152400" cy="51435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0" y="0"/>
            <a:ext cx="152400" cy="51435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0" y="0"/>
            <a:ext cx="9144000" cy="188595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2" name="Rectangle 11"/>
          <p:cNvSpPr>
            <a:spLocks noChangeArrowheads="1"/>
          </p:cNvSpPr>
          <p:nvPr/>
        </p:nvSpPr>
        <p:spPr bwMode="auto">
          <a:xfrm>
            <a:off x="146304" y="4793743"/>
            <a:ext cx="8833104" cy="232172"/>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Subtitle 8"/>
          <p:cNvSpPr>
            <a:spLocks noGrp="1"/>
          </p:cNvSpPr>
          <p:nvPr>
            <p:ph type="subTitle" idx="1"/>
          </p:nvPr>
        </p:nvSpPr>
        <p:spPr>
          <a:xfrm>
            <a:off x="1371600" y="2114550"/>
            <a:ext cx="6400800" cy="1314450"/>
          </a:xfrm>
        </p:spPr>
        <p:txBody>
          <a:bodyPr/>
          <a:lstStyle>
            <a:lvl1pPr marL="0" indent="0" algn="ctr">
              <a:buNone/>
              <a:defRPr sz="1600" b="1" cap="all" spc="25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p:txBody>
          <a:bodyPr/>
          <a:lstStyle/>
          <a:p>
            <a:pPr eaLnBrk="1" latinLnBrk="0" hangingPunct="1"/>
            <a:fld id="{7CB97365-EBCA-4027-87D5-99FC1D4DF0BB}" type="datetimeFigureOut">
              <a:rPr lang="en-US" smtClean="0"/>
              <a:pPr eaLnBrk="1" latinLnBrk="0" hangingPunct="1"/>
              <a:t>3/4/2016</a:t>
            </a:fld>
            <a:endParaRPr lang="en-US"/>
          </a:p>
        </p:txBody>
      </p:sp>
      <p:sp>
        <p:nvSpPr>
          <p:cNvPr id="17" name="Footer Placeholder 16"/>
          <p:cNvSpPr>
            <a:spLocks noGrp="1"/>
          </p:cNvSpPr>
          <p:nvPr>
            <p:ph type="ftr" sz="quarter" idx="11"/>
          </p:nvPr>
        </p:nvSpPr>
        <p:spPr/>
        <p:txBody>
          <a:bodyPr/>
          <a:lstStyle/>
          <a:p>
            <a:endParaRPr kumimoji="0" lang="en-US"/>
          </a:p>
        </p:txBody>
      </p:sp>
      <p:sp>
        <p:nvSpPr>
          <p:cNvPr id="7" name="Straight Connector 6"/>
          <p:cNvSpPr>
            <a:spLocks noChangeShapeType="1"/>
          </p:cNvSpPr>
          <p:nvPr/>
        </p:nvSpPr>
        <p:spPr bwMode="auto">
          <a:xfrm>
            <a:off x="155448" y="1815084"/>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0" name="Rectangle 9"/>
          <p:cNvSpPr>
            <a:spLocks noChangeArrowheads="1"/>
          </p:cNvSpPr>
          <p:nvPr/>
        </p:nvSpPr>
        <p:spPr bwMode="auto">
          <a:xfrm>
            <a:off x="152400" y="114300"/>
            <a:ext cx="8833104" cy="4910328"/>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3" name="Oval 12"/>
          <p:cNvSpPr/>
          <p:nvPr/>
        </p:nvSpPr>
        <p:spPr>
          <a:xfrm>
            <a:off x="4267200" y="1586484"/>
            <a:ext cx="609600" cy="4572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4" name="Oval 13"/>
          <p:cNvSpPr/>
          <p:nvPr/>
        </p:nvSpPr>
        <p:spPr>
          <a:xfrm>
            <a:off x="4361688" y="1657350"/>
            <a:ext cx="420624" cy="31546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9" name="Slide Number Placeholder 28"/>
          <p:cNvSpPr>
            <a:spLocks noGrp="1"/>
          </p:cNvSpPr>
          <p:nvPr>
            <p:ph type="sldNum" sz="quarter" idx="12"/>
          </p:nvPr>
        </p:nvSpPr>
        <p:spPr>
          <a:xfrm>
            <a:off x="4343400" y="1649588"/>
            <a:ext cx="457200" cy="330994"/>
          </a:xfrm>
        </p:spPr>
        <p:txBody>
          <a:bodyPr/>
          <a:lstStyle>
            <a:lvl1pPr>
              <a:defRPr>
                <a:solidFill>
                  <a:schemeClr val="accent3">
                    <a:shade val="75000"/>
                  </a:schemeClr>
                </a:solidFill>
              </a:defRPr>
            </a:lvl1pPr>
          </a:lstStyle>
          <a:p>
            <a:pPr lvl="0" algn="r">
              <a:spcBef>
                <a:spcPts val="0"/>
              </a:spcBef>
              <a:buNone/>
            </a:pPr>
            <a:fld id="{00000000-1234-1234-1234-123412341234}" type="slidenum">
              <a:rPr lang="en" sz="1000" smtClean="0">
                <a:solidFill>
                  <a:schemeClr val="dk1"/>
                </a:solidFill>
                <a:latin typeface="Economica"/>
                <a:ea typeface="Economica"/>
                <a:cs typeface="Economica"/>
                <a:sym typeface="Economica"/>
              </a:rPr>
              <a:t>‹#›</a:t>
            </a:fld>
            <a:endParaRPr lang="en" sz="1000">
              <a:solidFill>
                <a:schemeClr val="dk1"/>
              </a:solidFill>
              <a:latin typeface="Economica"/>
              <a:ea typeface="Economica"/>
              <a:cs typeface="Economica"/>
              <a:sym typeface="Economica"/>
            </a:endParaRPr>
          </a:p>
        </p:txBody>
      </p:sp>
      <p:sp>
        <p:nvSpPr>
          <p:cNvPr id="8" name="Title 7"/>
          <p:cNvSpPr>
            <a:spLocks noGrp="1"/>
          </p:cNvSpPr>
          <p:nvPr>
            <p:ph type="ctrTitle"/>
          </p:nvPr>
        </p:nvSpPr>
        <p:spPr>
          <a:xfrm>
            <a:off x="685800" y="285750"/>
            <a:ext cx="7772400" cy="1314450"/>
          </a:xfrm>
        </p:spPr>
        <p:txBody>
          <a:bodyPr anchor="b"/>
          <a:lstStyle>
            <a:lvl1pPr>
              <a:defRPr sz="4200">
                <a:solidFill>
                  <a:schemeClr val="accent1"/>
                </a:solidFill>
              </a:defRPr>
            </a:lvl1pPr>
          </a:lstStyle>
          <a:p>
            <a:r>
              <a:rPr kumimoji="0" lang="en-US" smtClean="0"/>
              <a:t>Click to edit Master title style</a:t>
            </a:r>
            <a:endParaRPr kumimoji="0" lang="en-US"/>
          </a:p>
        </p:txBody>
      </p:sp>
    </p:spTree>
  </p:cSld>
  <p:clrMapOvr>
    <a:overrideClrMapping bg1="lt1" tx1="dk1" bg2="lt2" tx2="dk2" accent1="accent1" accent2="accent2" accent3="accent3" accent4="accent4" accent5="accent5" accent6="accent6" hlink="hlink" folHlink="folHlink"/>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pPr eaLnBrk="1" latinLnBrk="0" hangingPunct="1"/>
            <a:fld id="{7CB97365-EBCA-4027-87D5-99FC1D4DF0BB}" type="datetimeFigureOut">
              <a:rPr lang="en-US" smtClean="0"/>
              <a:pPr eaLnBrk="1" latinLnBrk="0" hangingPunct="1"/>
              <a:t>3/4/2016</a:t>
            </a:fld>
            <a:endParaRPr lang="en-US"/>
          </a:p>
        </p:txBody>
      </p:sp>
      <p:sp>
        <p:nvSpPr>
          <p:cNvPr id="5" name="Footer Placeholder 4"/>
          <p:cNvSpPr>
            <a:spLocks noGrp="1"/>
          </p:cNvSpPr>
          <p:nvPr>
            <p:ph type="ftr" sz="quarter" idx="11"/>
          </p:nvPr>
        </p:nvSpPr>
        <p:spPr/>
        <p:txBody>
          <a:bodyPr/>
          <a:lstStyle/>
          <a:p>
            <a:endParaRPr kumimoji="0" lang="en-US"/>
          </a:p>
        </p:txBody>
      </p:sp>
      <p:sp>
        <p:nvSpPr>
          <p:cNvPr id="6" name="Slide Number Placeholder 5"/>
          <p:cNvSpPr>
            <a:spLocks noGrp="1"/>
          </p:cNvSpPr>
          <p:nvPr>
            <p:ph type="sldNum" sz="quarter" idx="12"/>
          </p:nvPr>
        </p:nvSpPr>
        <p:spPr/>
        <p:txBody>
          <a:bodyPr/>
          <a:lstStyle/>
          <a:p>
            <a:pPr lvl="0" algn="r">
              <a:spcBef>
                <a:spcPts val="0"/>
              </a:spcBef>
              <a:buNone/>
            </a:pPr>
            <a:fld id="{00000000-1234-1234-1234-123412341234}" type="slidenum">
              <a:rPr lang="en" sz="1000" smtClean="0">
                <a:solidFill>
                  <a:schemeClr val="dk1"/>
                </a:solidFill>
                <a:latin typeface="Economica"/>
                <a:ea typeface="Economica"/>
                <a:cs typeface="Economica"/>
                <a:sym typeface="Economica"/>
              </a:rPr>
              <a:t>‹#›</a:t>
            </a:fld>
            <a:endParaRPr lang="en" sz="1000">
              <a:solidFill>
                <a:schemeClr val="dk1"/>
              </a:solidFill>
              <a:latin typeface="Economica"/>
              <a:ea typeface="Economica"/>
              <a:cs typeface="Economica"/>
              <a:sym typeface="Economica"/>
            </a:endParaRPr>
          </a:p>
        </p:txBody>
      </p:sp>
    </p:spTree>
  </p:cSld>
  <p:clrMapOvr>
    <a:overrideClrMapping bg1="lt1" tx1="dk1" bg2="lt2" tx2="dk2" accent1="accent1" accent2="accent2" accent3="accent3" accent4="accent4" accent5="accent5" accent6="accent6" hlink="hlink" folHlink="folHlink"/>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Ref idx="1001">
        <a:schemeClr val="bg2"/>
      </p:bgRef>
    </p:bg>
    <p:spTree>
      <p:nvGrpSpPr>
        <p:cNvPr id="1" name=""/>
        <p:cNvGrpSpPr/>
        <p:nvPr/>
      </p:nvGrpSpPr>
      <p:grpSpPr>
        <a:xfrm>
          <a:off x="0" y="0"/>
          <a:ext cx="0" cy="0"/>
          <a:chOff x="0" y="0"/>
          <a:chExt cx="0" cy="0"/>
        </a:xfrm>
      </p:grpSpPr>
      <p:sp>
        <p:nvSpPr>
          <p:cNvPr id="7" name="Rectangle 6"/>
          <p:cNvSpPr>
            <a:spLocks noChangeArrowheads="1"/>
          </p:cNvSpPr>
          <p:nvPr/>
        </p:nvSpPr>
        <p:spPr bwMode="white">
          <a:xfrm>
            <a:off x="0" y="5029200"/>
            <a:ext cx="9144000" cy="1143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8" name="Rectangle 7"/>
          <p:cNvSpPr>
            <a:spLocks noChangeArrowheads="1"/>
          </p:cNvSpPr>
          <p:nvPr/>
        </p:nvSpPr>
        <p:spPr bwMode="white">
          <a:xfrm>
            <a:off x="7010400" y="0"/>
            <a:ext cx="2133600" cy="51435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Rectangle 8"/>
          <p:cNvSpPr>
            <a:spLocks noChangeArrowheads="1"/>
          </p:cNvSpPr>
          <p:nvPr/>
        </p:nvSpPr>
        <p:spPr bwMode="white">
          <a:xfrm>
            <a:off x="0" y="0"/>
            <a:ext cx="9144000" cy="116586"/>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0" name="Rectangle 9"/>
          <p:cNvSpPr>
            <a:spLocks noChangeArrowheads="1"/>
          </p:cNvSpPr>
          <p:nvPr/>
        </p:nvSpPr>
        <p:spPr bwMode="white">
          <a:xfrm>
            <a:off x="0" y="0"/>
            <a:ext cx="152400" cy="51435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1" name="Rectangle 10"/>
          <p:cNvSpPr>
            <a:spLocks noChangeArrowheads="1"/>
          </p:cNvSpPr>
          <p:nvPr/>
        </p:nvSpPr>
        <p:spPr bwMode="auto">
          <a:xfrm>
            <a:off x="146304" y="4793743"/>
            <a:ext cx="8833104" cy="232172"/>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2" name="Rectangle 11"/>
          <p:cNvSpPr>
            <a:spLocks noChangeArrowheads="1"/>
          </p:cNvSpPr>
          <p:nvPr/>
        </p:nvSpPr>
        <p:spPr bwMode="auto">
          <a:xfrm>
            <a:off x="152400" y="116586"/>
            <a:ext cx="8833104" cy="4910328"/>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3" name="Straight Connector 12"/>
          <p:cNvSpPr>
            <a:spLocks noChangeShapeType="1"/>
          </p:cNvSpPr>
          <p:nvPr/>
        </p:nvSpPr>
        <p:spPr bwMode="auto">
          <a:xfrm rot="5400000">
            <a:off x="4802505" y="2458593"/>
            <a:ext cx="4684014"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4" name="Oval 13"/>
          <p:cNvSpPr/>
          <p:nvPr/>
        </p:nvSpPr>
        <p:spPr>
          <a:xfrm>
            <a:off x="6839712" y="2194322"/>
            <a:ext cx="609600" cy="4572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5" name="Oval 14"/>
          <p:cNvSpPr/>
          <p:nvPr/>
        </p:nvSpPr>
        <p:spPr>
          <a:xfrm>
            <a:off x="6934200" y="2265188"/>
            <a:ext cx="420624" cy="31546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 name="Slide Number Placeholder 5"/>
          <p:cNvSpPr>
            <a:spLocks noGrp="1"/>
          </p:cNvSpPr>
          <p:nvPr>
            <p:ph type="sldNum" sz="quarter" idx="12"/>
          </p:nvPr>
        </p:nvSpPr>
        <p:spPr>
          <a:xfrm>
            <a:off x="6915912" y="2257426"/>
            <a:ext cx="457200" cy="330994"/>
          </a:xfrm>
        </p:spPr>
        <p:txBody>
          <a:bodyPr/>
          <a:lstStyle/>
          <a:p>
            <a:pPr lvl="0" algn="r">
              <a:spcBef>
                <a:spcPts val="0"/>
              </a:spcBef>
              <a:buNone/>
            </a:pPr>
            <a:fld id="{00000000-1234-1234-1234-123412341234}" type="slidenum">
              <a:rPr lang="en" sz="1000" smtClean="0">
                <a:solidFill>
                  <a:schemeClr val="dk1"/>
                </a:solidFill>
                <a:latin typeface="Economica"/>
                <a:ea typeface="Economica"/>
                <a:cs typeface="Economica"/>
                <a:sym typeface="Economica"/>
              </a:rPr>
              <a:t>‹#›</a:t>
            </a:fld>
            <a:endParaRPr lang="en" sz="1000">
              <a:solidFill>
                <a:schemeClr val="dk1"/>
              </a:solidFill>
              <a:latin typeface="Economica"/>
              <a:ea typeface="Economica"/>
              <a:cs typeface="Economica"/>
              <a:sym typeface="Economica"/>
            </a:endParaRPr>
          </a:p>
        </p:txBody>
      </p:sp>
      <p:sp>
        <p:nvSpPr>
          <p:cNvPr id="3" name="Vertical Text Placeholder 2"/>
          <p:cNvSpPr>
            <a:spLocks noGrp="1"/>
          </p:cNvSpPr>
          <p:nvPr>
            <p:ph type="body" orient="vert" idx="1"/>
          </p:nvPr>
        </p:nvSpPr>
        <p:spPr>
          <a:xfrm>
            <a:off x="304800" y="228600"/>
            <a:ext cx="6553200" cy="43660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pPr eaLnBrk="1" latinLnBrk="0" hangingPunct="1"/>
            <a:fld id="{7CB97365-EBCA-4027-87D5-99FC1D4DF0BB}" type="datetimeFigureOut">
              <a:rPr lang="en-US" smtClean="0"/>
              <a:pPr eaLnBrk="1" latinLnBrk="0" hangingPunct="1"/>
              <a:t>3/4/2016</a:t>
            </a:fld>
            <a:endParaRPr lang="en-US"/>
          </a:p>
        </p:txBody>
      </p:sp>
      <p:sp>
        <p:nvSpPr>
          <p:cNvPr id="5" name="Footer Placeholder 4"/>
          <p:cNvSpPr>
            <a:spLocks noGrp="1"/>
          </p:cNvSpPr>
          <p:nvPr>
            <p:ph type="ftr" sz="quarter" idx="11"/>
          </p:nvPr>
        </p:nvSpPr>
        <p:spPr/>
        <p:txBody>
          <a:bodyPr/>
          <a:lstStyle/>
          <a:p>
            <a:endParaRPr kumimoji="0" lang="en-US"/>
          </a:p>
        </p:txBody>
      </p:sp>
      <p:sp>
        <p:nvSpPr>
          <p:cNvPr id="2" name="Vertical Title 1"/>
          <p:cNvSpPr>
            <a:spLocks noGrp="1"/>
          </p:cNvSpPr>
          <p:nvPr>
            <p:ph type="title" orient="vert"/>
          </p:nvPr>
        </p:nvSpPr>
        <p:spPr>
          <a:xfrm>
            <a:off x="7391400" y="228601"/>
            <a:ext cx="1447800" cy="4388644"/>
          </a:xfrm>
        </p:spPr>
        <p:txBody>
          <a:bodyPr vert="eaVert"/>
          <a:lstStyle/>
          <a:p>
            <a:r>
              <a:rPr kumimoji="0" lang="en-US" smtClean="0"/>
              <a:t>Click to edit Master title style</a:t>
            </a:r>
            <a:endParaRPr kumimoji="0" lang="en-US"/>
          </a:p>
        </p:txBody>
      </p:sp>
    </p:spTree>
  </p:cSld>
  <p:clrMapOvr>
    <a:overrideClrMapping bg1="lt1" tx1="dk1" bg2="lt2" tx2="dk2" accent1="accent1" accent2="accent2" accent3="accent3" accent4="accent4" accent5="accent5" accent6="accent6" hlink="hlink" folHlink="folHlink"/>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20"/>
        <p:cNvGrpSpPr/>
        <p:nvPr/>
      </p:nvGrpSpPr>
      <p:grpSpPr>
        <a:xfrm>
          <a:off x="0" y="0"/>
          <a:ext cx="0" cy="0"/>
          <a:chOff x="0" y="0"/>
          <a:chExt cx="0" cy="0"/>
        </a:xfrm>
      </p:grpSpPr>
      <p:sp>
        <p:nvSpPr>
          <p:cNvPr id="22" name="Shape 22"/>
          <p:cNvSpPr txBox="1">
            <a:spLocks noGrp="1"/>
          </p:cNvSpPr>
          <p:nvPr>
            <p:ph type="title"/>
          </p:nvPr>
        </p:nvSpPr>
        <p:spPr>
          <a:xfrm>
            <a:off x="311700" y="315925"/>
            <a:ext cx="8520599" cy="831299"/>
          </a:xfrm>
          <a:prstGeom prst="rect">
            <a:avLst/>
          </a:prstGeom>
        </p:spPr>
        <p:txBody>
          <a:bodyPr lIns="91425" tIns="91425" rIns="91425" bIns="91425" anchor="b"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3" name="Shape 23"/>
          <p:cNvSpPr txBox="1">
            <a:spLocks noGrp="1"/>
          </p:cNvSpPr>
          <p:nvPr>
            <p:ph type="body" idx="1"/>
          </p:nvPr>
        </p:nvSpPr>
        <p:spPr>
          <a:xfrm>
            <a:off x="311700" y="1225225"/>
            <a:ext cx="8520599" cy="33540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4" name="Shape 24"/>
          <p:cNvSpPr txBox="1">
            <a:spLocks noGrp="1"/>
          </p:cNvSpPr>
          <p:nvPr>
            <p:ph type="sldNum" idx="12"/>
          </p:nvPr>
        </p:nvSpPr>
        <p:spPr>
          <a:xfrm>
            <a:off x="8472457" y="4663216"/>
            <a:ext cx="548699"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3">
                    <a:shade val="75000"/>
                  </a:schemeClr>
                </a:solidFill>
              </a:defRPr>
            </a:lvl1pPr>
          </a:lstStyle>
          <a:p>
            <a:r>
              <a:rPr kumimoji="0" lang="en-US" smtClean="0"/>
              <a:t>Click to edit Master title style</a:t>
            </a:r>
            <a:endParaRPr kumimoji="0" lang="en-US"/>
          </a:p>
        </p:txBody>
      </p:sp>
      <p:sp>
        <p:nvSpPr>
          <p:cNvPr id="4" name="Date Placeholder 3"/>
          <p:cNvSpPr>
            <a:spLocks noGrp="1"/>
          </p:cNvSpPr>
          <p:nvPr>
            <p:ph type="dt" sz="half" idx="10"/>
          </p:nvPr>
        </p:nvSpPr>
        <p:spPr/>
        <p:txBody>
          <a:bodyPr/>
          <a:lstStyle/>
          <a:p>
            <a:pPr eaLnBrk="1" latinLnBrk="0" hangingPunct="1"/>
            <a:fld id="{7CB97365-EBCA-4027-87D5-99FC1D4DF0BB}" type="datetimeFigureOut">
              <a:rPr lang="en-US" smtClean="0"/>
              <a:pPr eaLnBrk="1" latinLnBrk="0" hangingPunct="1"/>
              <a:t>3/4/2016</a:t>
            </a:fld>
            <a:endParaRPr lang="en-US"/>
          </a:p>
        </p:txBody>
      </p:sp>
      <p:sp>
        <p:nvSpPr>
          <p:cNvPr id="5" name="Footer Placeholder 4"/>
          <p:cNvSpPr>
            <a:spLocks noGrp="1"/>
          </p:cNvSpPr>
          <p:nvPr>
            <p:ph type="ftr" sz="quarter" idx="11"/>
          </p:nvPr>
        </p:nvSpPr>
        <p:spPr/>
        <p:txBody>
          <a:bodyPr/>
          <a:lstStyle/>
          <a:p>
            <a:endParaRPr kumimoji="0" lang="en-US"/>
          </a:p>
        </p:txBody>
      </p:sp>
      <p:sp>
        <p:nvSpPr>
          <p:cNvPr id="6" name="Slide Number Placeholder 5"/>
          <p:cNvSpPr>
            <a:spLocks noGrp="1"/>
          </p:cNvSpPr>
          <p:nvPr>
            <p:ph type="sldNum" sz="quarter" idx="12"/>
          </p:nvPr>
        </p:nvSpPr>
        <p:spPr>
          <a:xfrm>
            <a:off x="4361688" y="769779"/>
            <a:ext cx="457200" cy="330994"/>
          </a:xfrm>
        </p:spPr>
        <p:txBody>
          <a:bodyPr/>
          <a:lstStyle/>
          <a:p>
            <a:pPr lvl="0" algn="r">
              <a:spcBef>
                <a:spcPts val="0"/>
              </a:spcBef>
              <a:buNone/>
            </a:pPr>
            <a:fld id="{00000000-1234-1234-1234-123412341234}" type="slidenum">
              <a:rPr lang="en" sz="1000" smtClean="0">
                <a:solidFill>
                  <a:schemeClr val="dk1"/>
                </a:solidFill>
                <a:latin typeface="Economica"/>
                <a:ea typeface="Economica"/>
                <a:cs typeface="Economica"/>
                <a:sym typeface="Economica"/>
              </a:rPr>
              <a:t>‹#›</a:t>
            </a:fld>
            <a:endParaRPr lang="en" sz="1000">
              <a:solidFill>
                <a:schemeClr val="dk1"/>
              </a:solidFill>
              <a:latin typeface="Economica"/>
              <a:ea typeface="Economica"/>
              <a:cs typeface="Economica"/>
              <a:sym typeface="Economica"/>
            </a:endParaRPr>
          </a:p>
        </p:txBody>
      </p:sp>
      <p:sp>
        <p:nvSpPr>
          <p:cNvPr id="8" name="Content Placeholder 7"/>
          <p:cNvSpPr>
            <a:spLocks noGrp="1"/>
          </p:cNvSpPr>
          <p:nvPr>
            <p:ph sz="quarter" idx="1"/>
          </p:nvPr>
        </p:nvSpPr>
        <p:spPr>
          <a:xfrm>
            <a:off x="301752" y="1145286"/>
            <a:ext cx="8503920" cy="3429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overrideClrMapping bg1="lt1" tx1="dk1" bg2="lt2" tx2="dk2" accent1="accent1" accent2="accent2" accent3="accent3" accent4="accent4" accent5="accent5" accent6="accent6" hlink="hlink" folHlink="folHlink"/>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1"/>
      </p:bgRef>
    </p:bg>
    <p:spTree>
      <p:nvGrpSpPr>
        <p:cNvPr id="1" name=""/>
        <p:cNvGrpSpPr/>
        <p:nvPr/>
      </p:nvGrpSpPr>
      <p:grpSpPr>
        <a:xfrm>
          <a:off x="0" y="0"/>
          <a:ext cx="0" cy="0"/>
          <a:chOff x="0" y="0"/>
          <a:chExt cx="0" cy="0"/>
        </a:xfrm>
      </p:grpSpPr>
      <p:sp>
        <p:nvSpPr>
          <p:cNvPr id="17" name="Rectangle 16"/>
          <p:cNvSpPr>
            <a:spLocks noChangeArrowheads="1"/>
          </p:cNvSpPr>
          <p:nvPr/>
        </p:nvSpPr>
        <p:spPr bwMode="white">
          <a:xfrm>
            <a:off x="0" y="0"/>
            <a:ext cx="152400" cy="51435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5" name="Rectangle 14"/>
          <p:cNvSpPr>
            <a:spLocks noChangeArrowheads="1"/>
          </p:cNvSpPr>
          <p:nvPr/>
        </p:nvSpPr>
        <p:spPr bwMode="white">
          <a:xfrm>
            <a:off x="0" y="5029200"/>
            <a:ext cx="9144000" cy="1143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0" y="0"/>
            <a:ext cx="9144000" cy="1143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8991600" y="14288"/>
            <a:ext cx="152400" cy="51435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152400" y="1714500"/>
            <a:ext cx="8833104" cy="2286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2" name="Rectangle 11"/>
          <p:cNvSpPr>
            <a:spLocks noChangeArrowheads="1"/>
          </p:cNvSpPr>
          <p:nvPr/>
        </p:nvSpPr>
        <p:spPr bwMode="auto">
          <a:xfrm>
            <a:off x="155448" y="106764"/>
            <a:ext cx="8833104" cy="1604772"/>
          </a:xfrm>
          <a:prstGeom prst="rect">
            <a:avLst/>
          </a:prstGeom>
          <a:solidFill>
            <a:schemeClr val="accent1"/>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3" name="Text Placeholder 2"/>
          <p:cNvSpPr>
            <a:spLocks noGrp="1"/>
          </p:cNvSpPr>
          <p:nvPr>
            <p:ph type="body" idx="1"/>
          </p:nvPr>
        </p:nvSpPr>
        <p:spPr>
          <a:xfrm>
            <a:off x="1368426" y="2057400"/>
            <a:ext cx="6480174" cy="1254919"/>
          </a:xfrm>
        </p:spPr>
        <p:txBody>
          <a:bodyPr anchor="t"/>
          <a:lstStyle>
            <a:lvl1pPr marL="0" indent="0" algn="ctr">
              <a:buNone/>
              <a:defRPr sz="1600" b="1" cap="all" spc="25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13" name="Rectangle 12"/>
          <p:cNvSpPr>
            <a:spLocks noChangeArrowheads="1"/>
          </p:cNvSpPr>
          <p:nvPr/>
        </p:nvSpPr>
        <p:spPr bwMode="auto">
          <a:xfrm>
            <a:off x="146304" y="4793743"/>
            <a:ext cx="8833104" cy="232172"/>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4" name="Rectangle 13"/>
          <p:cNvSpPr>
            <a:spLocks noChangeArrowheads="1"/>
          </p:cNvSpPr>
          <p:nvPr/>
        </p:nvSpPr>
        <p:spPr bwMode="auto">
          <a:xfrm>
            <a:off x="152400" y="114300"/>
            <a:ext cx="8833104" cy="4910328"/>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5" name="Footer Placeholder 4"/>
          <p:cNvSpPr>
            <a:spLocks noGrp="1"/>
          </p:cNvSpPr>
          <p:nvPr>
            <p:ph type="ftr" sz="quarter" idx="11"/>
          </p:nvPr>
        </p:nvSpPr>
        <p:spPr/>
        <p:txBody>
          <a:bodyPr/>
          <a:lstStyle/>
          <a:p>
            <a:endParaRPr kumimoji="0" lang="en-US"/>
          </a:p>
        </p:txBody>
      </p:sp>
      <p:sp>
        <p:nvSpPr>
          <p:cNvPr id="4" name="Date Placeholder 3"/>
          <p:cNvSpPr>
            <a:spLocks noGrp="1"/>
          </p:cNvSpPr>
          <p:nvPr>
            <p:ph type="dt" sz="half" idx="10"/>
          </p:nvPr>
        </p:nvSpPr>
        <p:spPr/>
        <p:txBody>
          <a:bodyPr/>
          <a:lstStyle/>
          <a:p>
            <a:pPr eaLnBrk="1" latinLnBrk="0" hangingPunct="1"/>
            <a:fld id="{7CB97365-EBCA-4027-87D5-99FC1D4DF0BB}" type="datetimeFigureOut">
              <a:rPr lang="en-US" smtClean="0"/>
              <a:pPr eaLnBrk="1" latinLnBrk="0" hangingPunct="1"/>
              <a:t>3/4/2016</a:t>
            </a:fld>
            <a:endParaRPr lang="en-US"/>
          </a:p>
        </p:txBody>
      </p:sp>
      <p:sp>
        <p:nvSpPr>
          <p:cNvPr id="8" name="Straight Connector 7"/>
          <p:cNvSpPr>
            <a:spLocks noChangeShapeType="1"/>
          </p:cNvSpPr>
          <p:nvPr/>
        </p:nvSpPr>
        <p:spPr bwMode="auto">
          <a:xfrm>
            <a:off x="152400" y="18288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0" name="Oval 9"/>
          <p:cNvSpPr/>
          <p:nvPr/>
        </p:nvSpPr>
        <p:spPr>
          <a:xfrm>
            <a:off x="4267200" y="1586484"/>
            <a:ext cx="609600" cy="4572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Oval 10"/>
          <p:cNvSpPr/>
          <p:nvPr/>
        </p:nvSpPr>
        <p:spPr>
          <a:xfrm>
            <a:off x="4361688" y="1657350"/>
            <a:ext cx="420624" cy="31546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 name="Slide Number Placeholder 5"/>
          <p:cNvSpPr>
            <a:spLocks noGrp="1"/>
          </p:cNvSpPr>
          <p:nvPr>
            <p:ph type="sldNum" sz="quarter" idx="12"/>
          </p:nvPr>
        </p:nvSpPr>
        <p:spPr>
          <a:xfrm>
            <a:off x="4343400" y="1649588"/>
            <a:ext cx="457200" cy="330994"/>
          </a:xfrm>
        </p:spPr>
        <p:txBody>
          <a:bodyPr/>
          <a:lstStyle>
            <a:lvl1pPr>
              <a:defRPr>
                <a:solidFill>
                  <a:schemeClr val="accent3">
                    <a:shade val="75000"/>
                  </a:schemeClr>
                </a:solidFill>
              </a:defRPr>
            </a:lvl1pPr>
          </a:lstStyle>
          <a:p>
            <a:pPr lvl="0" algn="r">
              <a:spcBef>
                <a:spcPts val="0"/>
              </a:spcBef>
              <a:buNone/>
            </a:pPr>
            <a:fld id="{00000000-1234-1234-1234-123412341234}" type="slidenum">
              <a:rPr lang="en" sz="1000" smtClean="0">
                <a:solidFill>
                  <a:schemeClr val="dk1"/>
                </a:solidFill>
                <a:latin typeface="Economica"/>
                <a:ea typeface="Economica"/>
                <a:cs typeface="Economica"/>
                <a:sym typeface="Economica"/>
              </a:rPr>
              <a:t>‹#›</a:t>
            </a:fld>
            <a:endParaRPr lang="en" sz="1000">
              <a:solidFill>
                <a:schemeClr val="dk1"/>
              </a:solidFill>
              <a:latin typeface="Economica"/>
              <a:ea typeface="Economica"/>
              <a:cs typeface="Economica"/>
              <a:sym typeface="Economica"/>
            </a:endParaRPr>
          </a:p>
        </p:txBody>
      </p:sp>
      <p:sp>
        <p:nvSpPr>
          <p:cNvPr id="2" name="Title 1"/>
          <p:cNvSpPr>
            <a:spLocks noGrp="1"/>
          </p:cNvSpPr>
          <p:nvPr>
            <p:ph type="title"/>
          </p:nvPr>
        </p:nvSpPr>
        <p:spPr>
          <a:xfrm>
            <a:off x="722313" y="400050"/>
            <a:ext cx="7772400" cy="1143000"/>
          </a:xfrm>
        </p:spPr>
        <p:txBody>
          <a:bodyPr anchor="b"/>
          <a:lstStyle>
            <a:lvl1pPr algn="ctr">
              <a:buNone/>
              <a:defRPr sz="4200" b="0" cap="none" baseline="0">
                <a:solidFill>
                  <a:srgbClr val="FFFFFF"/>
                </a:solidFill>
              </a:defRPr>
            </a:lvl1pPr>
          </a:lstStyle>
          <a:p>
            <a:r>
              <a:rPr kumimoji="0" lang="en-US" smtClean="0"/>
              <a:t>Click to edit Master title style</a:t>
            </a:r>
            <a:endParaRPr kumimoji="0" lang="en-US"/>
          </a:p>
        </p:txBody>
      </p:sp>
    </p:spTree>
  </p:cSld>
  <p:clrMapOvr>
    <a:overrideClrMapping bg1="lt1" tx1="dk1" bg2="lt2" tx2="dk2" accent1="accent1" accent2="accent2" accent3="accent3" accent4="accent4" accent5="accent5" accent6="accent6" hlink="hlink" folHlink="folHlink"/>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301752" y="171450"/>
            <a:ext cx="8534400" cy="569214"/>
          </a:xfrm>
        </p:spPr>
        <p:txBody>
          <a:bodyPr/>
          <a:lstStyle/>
          <a:p>
            <a:r>
              <a:rPr kumimoji="0" lang="en-US" smtClean="0"/>
              <a:t>Click to edit Master title style</a:t>
            </a:r>
            <a:endParaRPr kumimoji="0" lang="en-US"/>
          </a:p>
        </p:txBody>
      </p:sp>
      <p:sp>
        <p:nvSpPr>
          <p:cNvPr id="5" name="Date Placeholder 4"/>
          <p:cNvSpPr>
            <a:spLocks noGrp="1"/>
          </p:cNvSpPr>
          <p:nvPr>
            <p:ph type="dt" sz="half" idx="10"/>
          </p:nvPr>
        </p:nvSpPr>
        <p:spPr>
          <a:xfrm>
            <a:off x="5791200" y="4807458"/>
            <a:ext cx="3044952" cy="274320"/>
          </a:xfrm>
        </p:spPr>
        <p:txBody>
          <a:bodyPr/>
          <a:lstStyle/>
          <a:p>
            <a:pPr eaLnBrk="1" latinLnBrk="0" hangingPunct="1"/>
            <a:fld id="{7CB97365-EBCA-4027-87D5-99FC1D4DF0BB}" type="datetimeFigureOut">
              <a:rPr lang="en-US" smtClean="0"/>
              <a:pPr eaLnBrk="1" latinLnBrk="0" hangingPunct="1"/>
              <a:t>3/4/2016</a:t>
            </a:fld>
            <a:endParaRPr lang="en-US"/>
          </a:p>
        </p:txBody>
      </p:sp>
      <p:sp>
        <p:nvSpPr>
          <p:cNvPr id="6" name="Footer Placeholder 5"/>
          <p:cNvSpPr>
            <a:spLocks noGrp="1"/>
          </p:cNvSpPr>
          <p:nvPr>
            <p:ph type="ftr" sz="quarter" idx="11"/>
          </p:nvPr>
        </p:nvSpPr>
        <p:spPr/>
        <p:txBody>
          <a:bodyPr/>
          <a:lstStyle/>
          <a:p>
            <a:endParaRPr kumimoji="0" lang="en-US"/>
          </a:p>
        </p:txBody>
      </p:sp>
      <p:sp>
        <p:nvSpPr>
          <p:cNvPr id="7" name="Slide Number Placeholder 6"/>
          <p:cNvSpPr>
            <a:spLocks noGrp="1"/>
          </p:cNvSpPr>
          <p:nvPr>
            <p:ph type="sldNum" sz="quarter" idx="12"/>
          </p:nvPr>
        </p:nvSpPr>
        <p:spPr/>
        <p:txBody>
          <a:bodyPr/>
          <a:lstStyle/>
          <a:p>
            <a:pPr lvl="0" algn="r">
              <a:spcBef>
                <a:spcPts val="0"/>
              </a:spcBef>
              <a:buNone/>
            </a:pPr>
            <a:fld id="{00000000-1234-1234-1234-123412341234}" type="slidenum">
              <a:rPr lang="en" sz="1000" smtClean="0">
                <a:solidFill>
                  <a:schemeClr val="dk1"/>
                </a:solidFill>
                <a:latin typeface="Economica"/>
                <a:ea typeface="Economica"/>
                <a:cs typeface="Economica"/>
                <a:sym typeface="Economica"/>
              </a:rPr>
              <a:t>‹#›</a:t>
            </a:fld>
            <a:endParaRPr lang="en" sz="1000">
              <a:solidFill>
                <a:schemeClr val="dk1"/>
              </a:solidFill>
              <a:latin typeface="Economica"/>
              <a:ea typeface="Economica"/>
              <a:cs typeface="Economica"/>
              <a:sym typeface="Economica"/>
            </a:endParaRPr>
          </a:p>
        </p:txBody>
      </p:sp>
      <p:sp>
        <p:nvSpPr>
          <p:cNvPr id="8" name="Straight Connector 7"/>
          <p:cNvSpPr>
            <a:spLocks noChangeShapeType="1"/>
          </p:cNvSpPr>
          <p:nvPr/>
        </p:nvSpPr>
        <p:spPr bwMode="auto">
          <a:xfrm flipV="1">
            <a:off x="4563081" y="1181739"/>
            <a:ext cx="8921" cy="3614668"/>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0" name="Content Placeholder 9"/>
          <p:cNvSpPr>
            <a:spLocks noGrp="1"/>
          </p:cNvSpPr>
          <p:nvPr>
            <p:ph sz="half" idx="1"/>
          </p:nvPr>
        </p:nvSpPr>
        <p:spPr>
          <a:xfrm>
            <a:off x="301752" y="1028700"/>
            <a:ext cx="4038600" cy="3511296"/>
          </a:xfrm>
        </p:spPr>
        <p:txBody>
          <a:bodyPr/>
          <a:lstStyle>
            <a:lvl1pPr>
              <a:defRPr sz="2500"/>
            </a:lvl1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2" name="Content Placeholder 11"/>
          <p:cNvSpPr>
            <a:spLocks noGrp="1"/>
          </p:cNvSpPr>
          <p:nvPr>
            <p:ph sz="half" idx="2"/>
          </p:nvPr>
        </p:nvSpPr>
        <p:spPr>
          <a:xfrm>
            <a:off x="4800600" y="1028700"/>
            <a:ext cx="4038600" cy="3511296"/>
          </a:xfrm>
        </p:spPr>
        <p:txBody>
          <a:bodyPr/>
          <a:lstStyle>
            <a:lvl1pPr>
              <a:defRPr sz="2500"/>
            </a:lvl1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overrideClrMapping bg1="lt1" tx1="dk1" bg2="lt2" tx2="dk2" accent1="accent1" accent2="accent2" accent3="accent3" accent4="accent4" accent5="accent5" accent6="accent6" hlink="hlink" folHlink="folHlink"/>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1">
        <a:schemeClr val="bg2"/>
      </p:bgRef>
    </p:bg>
    <p:spTree>
      <p:nvGrpSpPr>
        <p:cNvPr id="1" name=""/>
        <p:cNvGrpSpPr/>
        <p:nvPr/>
      </p:nvGrpSpPr>
      <p:grpSpPr>
        <a:xfrm>
          <a:off x="0" y="0"/>
          <a:ext cx="0" cy="0"/>
          <a:chOff x="0" y="0"/>
          <a:chExt cx="0" cy="0"/>
        </a:xfrm>
      </p:grpSpPr>
      <p:sp>
        <p:nvSpPr>
          <p:cNvPr id="10" name="Straight Connector 9"/>
          <p:cNvSpPr>
            <a:spLocks noChangeShapeType="1"/>
          </p:cNvSpPr>
          <p:nvPr/>
        </p:nvSpPr>
        <p:spPr bwMode="auto">
          <a:xfrm flipV="1">
            <a:off x="4572000" y="1650206"/>
            <a:ext cx="0" cy="3140964"/>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20" name="Rectangle 19"/>
          <p:cNvSpPr>
            <a:spLocks noChangeArrowheads="1"/>
          </p:cNvSpPr>
          <p:nvPr/>
        </p:nvSpPr>
        <p:spPr bwMode="white">
          <a:xfrm>
            <a:off x="0" y="0"/>
            <a:ext cx="9144000" cy="108585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0" y="5029200"/>
            <a:ext cx="9144000" cy="1143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21" name="Rectangle 20"/>
          <p:cNvSpPr>
            <a:spLocks noChangeArrowheads="1"/>
          </p:cNvSpPr>
          <p:nvPr/>
        </p:nvSpPr>
        <p:spPr bwMode="white">
          <a:xfrm>
            <a:off x="0" y="0"/>
            <a:ext cx="152400" cy="51435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22" name="Rectangle 21"/>
          <p:cNvSpPr>
            <a:spLocks noChangeArrowheads="1"/>
          </p:cNvSpPr>
          <p:nvPr/>
        </p:nvSpPr>
        <p:spPr bwMode="white">
          <a:xfrm>
            <a:off x="8991600" y="0"/>
            <a:ext cx="152400" cy="51435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1" name="Rectangle 10"/>
          <p:cNvSpPr/>
          <p:nvPr/>
        </p:nvSpPr>
        <p:spPr>
          <a:xfrm>
            <a:off x="152400" y="1028700"/>
            <a:ext cx="8833104" cy="6858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Rectangle 12"/>
          <p:cNvSpPr>
            <a:spLocks noChangeArrowheads="1"/>
          </p:cNvSpPr>
          <p:nvPr/>
        </p:nvSpPr>
        <p:spPr bwMode="auto">
          <a:xfrm>
            <a:off x="145923" y="4793742"/>
            <a:ext cx="8833104" cy="233172"/>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3" name="Text Placeholder 2"/>
          <p:cNvSpPr>
            <a:spLocks noGrp="1"/>
          </p:cNvSpPr>
          <p:nvPr>
            <p:ph type="body" idx="1"/>
          </p:nvPr>
        </p:nvSpPr>
        <p:spPr>
          <a:xfrm>
            <a:off x="301752" y="1143000"/>
            <a:ext cx="4040188" cy="549731"/>
          </a:xfrm>
          <a:noFill/>
          <a:ln w="15875" cap="rnd" cmpd="sng" algn="ctr">
            <a:noFill/>
            <a:prstDash val="solid"/>
          </a:ln>
        </p:spPr>
        <p:style>
          <a:lnRef idx="3">
            <a:schemeClr val="lt1"/>
          </a:lnRef>
          <a:fillRef idx="1">
            <a:schemeClr val="accent1"/>
          </a:fillRef>
          <a:effectRef idx="1">
            <a:schemeClr val="accent1"/>
          </a:effectRef>
          <a:fontRef idx="minor">
            <a:schemeClr val="lt1"/>
          </a:fontRef>
        </p:style>
        <p:txBody>
          <a:bodyPr anchor="ctr">
            <a:noAutofit/>
          </a:bodyPr>
          <a:lstStyle>
            <a:lvl1pPr marL="0" indent="0">
              <a:buNone/>
              <a:defRPr lang="en-US" sz="2200" b="1" dirty="0" smtClean="0">
                <a:solidFill>
                  <a:srgbClr val="FFFFFF"/>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791331" y="1143000"/>
            <a:ext cx="4041775" cy="548640"/>
          </a:xfrm>
          <a:noFill/>
          <a:ln w="15875" cap="rnd" cmpd="sng" algn="ctr">
            <a:noFill/>
            <a:prstDash val="solid"/>
          </a:ln>
        </p:spPr>
        <p:style>
          <a:lnRef idx="3">
            <a:schemeClr val="lt1"/>
          </a:lnRef>
          <a:fillRef idx="1">
            <a:schemeClr val="accent2"/>
          </a:fillRef>
          <a:effectRef idx="1">
            <a:schemeClr val="accent2"/>
          </a:effectRef>
          <a:fontRef idx="minor">
            <a:schemeClr val="lt1"/>
          </a:fontRef>
        </p:style>
        <p:txBody>
          <a:bodyPr anchor="ctr">
            <a:noAutofit/>
          </a:bodyPr>
          <a:lstStyle>
            <a:lvl1pPr marL="0" indent="0">
              <a:buNone/>
              <a:defRPr sz="2200" b="1"/>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7" name="Date Placeholder 6"/>
          <p:cNvSpPr>
            <a:spLocks noGrp="1"/>
          </p:cNvSpPr>
          <p:nvPr>
            <p:ph type="dt" sz="half" idx="10"/>
          </p:nvPr>
        </p:nvSpPr>
        <p:spPr/>
        <p:txBody>
          <a:bodyPr/>
          <a:lstStyle/>
          <a:p>
            <a:pPr eaLnBrk="1" latinLnBrk="0" hangingPunct="1"/>
            <a:fld id="{7CB97365-EBCA-4027-87D5-99FC1D4DF0BB}" type="datetimeFigureOut">
              <a:rPr lang="en-US" smtClean="0"/>
              <a:pPr eaLnBrk="1" latinLnBrk="0" hangingPunct="1"/>
              <a:t>3/4/2016</a:t>
            </a:fld>
            <a:endParaRPr lang="en-US"/>
          </a:p>
        </p:txBody>
      </p:sp>
      <p:sp>
        <p:nvSpPr>
          <p:cNvPr id="8" name="Footer Placeholder 7"/>
          <p:cNvSpPr>
            <a:spLocks noGrp="1"/>
          </p:cNvSpPr>
          <p:nvPr>
            <p:ph type="ftr" sz="quarter" idx="11"/>
          </p:nvPr>
        </p:nvSpPr>
        <p:spPr>
          <a:xfrm>
            <a:off x="304800" y="4807458"/>
            <a:ext cx="3581400" cy="274320"/>
          </a:xfrm>
        </p:spPr>
        <p:txBody>
          <a:bodyPr/>
          <a:lstStyle/>
          <a:p>
            <a:endParaRPr kumimoji="0" lang="en-US"/>
          </a:p>
        </p:txBody>
      </p:sp>
      <p:sp>
        <p:nvSpPr>
          <p:cNvPr id="15" name="Straight Connector 14"/>
          <p:cNvSpPr>
            <a:spLocks noChangeShapeType="1"/>
          </p:cNvSpPr>
          <p:nvPr/>
        </p:nvSpPr>
        <p:spPr bwMode="auto">
          <a:xfrm>
            <a:off x="152400" y="96012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auto">
          <a:xfrm>
            <a:off x="152400" y="116586"/>
            <a:ext cx="8833104" cy="4910328"/>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4" name="Content Placeholder 23"/>
          <p:cNvSpPr>
            <a:spLocks noGrp="1"/>
          </p:cNvSpPr>
          <p:nvPr>
            <p:ph sz="quarter" idx="2"/>
          </p:nvPr>
        </p:nvSpPr>
        <p:spPr>
          <a:xfrm>
            <a:off x="301752" y="1853537"/>
            <a:ext cx="4041648" cy="2863803"/>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6" name="Content Placeholder 25"/>
          <p:cNvSpPr>
            <a:spLocks noGrp="1"/>
          </p:cNvSpPr>
          <p:nvPr>
            <p:ph sz="quarter" idx="4"/>
          </p:nvPr>
        </p:nvSpPr>
        <p:spPr>
          <a:xfrm>
            <a:off x="4800600" y="1853537"/>
            <a:ext cx="4038600" cy="2866644"/>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5" name="Oval 24"/>
          <p:cNvSpPr/>
          <p:nvPr/>
        </p:nvSpPr>
        <p:spPr>
          <a:xfrm>
            <a:off x="4267200" y="717027"/>
            <a:ext cx="609600" cy="4572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7" name="Oval 26"/>
          <p:cNvSpPr/>
          <p:nvPr/>
        </p:nvSpPr>
        <p:spPr>
          <a:xfrm>
            <a:off x="4361688" y="787893"/>
            <a:ext cx="420624" cy="31546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Slide Number Placeholder 8"/>
          <p:cNvSpPr>
            <a:spLocks noGrp="1"/>
          </p:cNvSpPr>
          <p:nvPr>
            <p:ph type="sldNum" sz="quarter" idx="12"/>
          </p:nvPr>
        </p:nvSpPr>
        <p:spPr>
          <a:xfrm>
            <a:off x="4343400" y="781812"/>
            <a:ext cx="457200" cy="330994"/>
          </a:xfrm>
        </p:spPr>
        <p:txBody>
          <a:bodyPr/>
          <a:lstStyle>
            <a:lvl1pPr algn="ctr">
              <a:defRPr/>
            </a:lvl1pPr>
          </a:lstStyle>
          <a:p>
            <a:pPr lvl="0" algn="r">
              <a:spcBef>
                <a:spcPts val="0"/>
              </a:spcBef>
              <a:buNone/>
            </a:pPr>
            <a:fld id="{00000000-1234-1234-1234-123412341234}" type="slidenum">
              <a:rPr lang="en" sz="1000" smtClean="0">
                <a:solidFill>
                  <a:schemeClr val="dk1"/>
                </a:solidFill>
                <a:latin typeface="Economica"/>
                <a:ea typeface="Economica"/>
                <a:cs typeface="Economica"/>
                <a:sym typeface="Economica"/>
              </a:rPr>
              <a:t>‹#›</a:t>
            </a:fld>
            <a:endParaRPr lang="en" sz="1000">
              <a:solidFill>
                <a:schemeClr val="dk1"/>
              </a:solidFill>
              <a:latin typeface="Economica"/>
              <a:ea typeface="Economica"/>
              <a:cs typeface="Economica"/>
              <a:sym typeface="Economica"/>
            </a:endParaRPr>
          </a:p>
        </p:txBody>
      </p:sp>
      <p:sp>
        <p:nvSpPr>
          <p:cNvPr id="23" name="Title 22"/>
          <p:cNvSpPr>
            <a:spLocks noGrp="1"/>
          </p:cNvSpPr>
          <p:nvPr>
            <p:ph type="title"/>
          </p:nvPr>
        </p:nvSpPr>
        <p:spPr/>
        <p:txBody>
          <a:bodyPr rtlCol="0" anchor="b" anchorCtr="0"/>
          <a:lstStyle/>
          <a:p>
            <a:r>
              <a:rPr kumimoji="0" lang="en-US" smtClean="0"/>
              <a:t>Click to edit Master title style</a:t>
            </a:r>
            <a:endParaRPr kumimoji="0" lang="en-US"/>
          </a:p>
        </p:txBody>
      </p:sp>
    </p:spTree>
  </p:cSld>
  <p:clrMapOvr>
    <a:overrideClrMapping bg1="lt1" tx1="dk1" bg2="lt2" tx2="dk2" accent1="accent1" accent2="accent2" accent3="accent3" accent4="accent4" accent5="accent5" accent6="accent6" hlink="hlink" folHlink="folHlink"/>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pPr eaLnBrk="1" latinLnBrk="0" hangingPunct="1"/>
            <a:fld id="{7CB97365-EBCA-4027-87D5-99FC1D4DF0BB}" type="datetimeFigureOut">
              <a:rPr lang="en-US" smtClean="0"/>
              <a:pPr eaLnBrk="1" latinLnBrk="0" hangingPunct="1"/>
              <a:t>3/4/2016</a:t>
            </a:fld>
            <a:endParaRPr lang="en-US"/>
          </a:p>
        </p:txBody>
      </p:sp>
      <p:sp>
        <p:nvSpPr>
          <p:cNvPr id="4" name="Footer Placeholder 3"/>
          <p:cNvSpPr>
            <a:spLocks noGrp="1"/>
          </p:cNvSpPr>
          <p:nvPr>
            <p:ph type="ftr" sz="quarter" idx="11"/>
          </p:nvPr>
        </p:nvSpPr>
        <p:spPr/>
        <p:txBody>
          <a:bodyPr/>
          <a:lstStyle/>
          <a:p>
            <a:endParaRPr kumimoji="0" lang="en-US"/>
          </a:p>
        </p:txBody>
      </p:sp>
      <p:sp>
        <p:nvSpPr>
          <p:cNvPr id="5" name="Slide Number Placeholder 4"/>
          <p:cNvSpPr>
            <a:spLocks noGrp="1"/>
          </p:cNvSpPr>
          <p:nvPr>
            <p:ph type="sldNum" sz="quarter" idx="12"/>
          </p:nvPr>
        </p:nvSpPr>
        <p:spPr>
          <a:xfrm>
            <a:off x="4343400" y="777015"/>
            <a:ext cx="457200" cy="330994"/>
          </a:xfrm>
        </p:spPr>
        <p:txBody>
          <a:bodyPr/>
          <a:lstStyle/>
          <a:p>
            <a:pPr lvl="0" algn="r">
              <a:spcBef>
                <a:spcPts val="0"/>
              </a:spcBef>
              <a:buNone/>
            </a:pPr>
            <a:fld id="{00000000-1234-1234-1234-123412341234}" type="slidenum">
              <a:rPr lang="en" sz="1000" smtClean="0">
                <a:solidFill>
                  <a:schemeClr val="dk1"/>
                </a:solidFill>
                <a:latin typeface="Economica"/>
                <a:ea typeface="Economica"/>
                <a:cs typeface="Economica"/>
                <a:sym typeface="Economica"/>
              </a:rPr>
              <a:t>‹#›</a:t>
            </a:fld>
            <a:endParaRPr lang="en" sz="1000">
              <a:solidFill>
                <a:schemeClr val="dk1"/>
              </a:solidFill>
              <a:latin typeface="Economica"/>
              <a:ea typeface="Economica"/>
              <a:cs typeface="Economica"/>
              <a:sym typeface="Economica"/>
            </a:endParaRPr>
          </a:p>
        </p:txBody>
      </p:sp>
    </p:spTree>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7" name="Rectangle 6"/>
          <p:cNvSpPr>
            <a:spLocks noChangeArrowheads="1"/>
          </p:cNvSpPr>
          <p:nvPr/>
        </p:nvSpPr>
        <p:spPr bwMode="white">
          <a:xfrm>
            <a:off x="0" y="5029200"/>
            <a:ext cx="9144000" cy="1143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8" name="Rectangle 7"/>
          <p:cNvSpPr>
            <a:spLocks noChangeArrowheads="1"/>
          </p:cNvSpPr>
          <p:nvPr/>
        </p:nvSpPr>
        <p:spPr bwMode="white">
          <a:xfrm>
            <a:off x="0" y="0"/>
            <a:ext cx="9144000" cy="116586"/>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0" name="Rectangle 9"/>
          <p:cNvSpPr>
            <a:spLocks noChangeArrowheads="1"/>
          </p:cNvSpPr>
          <p:nvPr/>
        </p:nvSpPr>
        <p:spPr bwMode="white">
          <a:xfrm>
            <a:off x="8991600" y="0"/>
            <a:ext cx="152400" cy="51435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Rectangle 8"/>
          <p:cNvSpPr>
            <a:spLocks noChangeArrowheads="1"/>
          </p:cNvSpPr>
          <p:nvPr/>
        </p:nvSpPr>
        <p:spPr bwMode="white">
          <a:xfrm>
            <a:off x="0" y="0"/>
            <a:ext cx="152400" cy="51435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5" name="Rectangle 4"/>
          <p:cNvSpPr>
            <a:spLocks noChangeArrowheads="1"/>
          </p:cNvSpPr>
          <p:nvPr/>
        </p:nvSpPr>
        <p:spPr bwMode="auto">
          <a:xfrm>
            <a:off x="146304" y="4793743"/>
            <a:ext cx="8833104" cy="232172"/>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6" name="Rectangle 5"/>
          <p:cNvSpPr>
            <a:spLocks noChangeArrowheads="1"/>
          </p:cNvSpPr>
          <p:nvPr/>
        </p:nvSpPr>
        <p:spPr bwMode="auto">
          <a:xfrm>
            <a:off x="152400" y="118872"/>
            <a:ext cx="8833104" cy="4910328"/>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 name="Date Placeholder 1"/>
          <p:cNvSpPr>
            <a:spLocks noGrp="1"/>
          </p:cNvSpPr>
          <p:nvPr>
            <p:ph type="dt" sz="half" idx="10"/>
          </p:nvPr>
        </p:nvSpPr>
        <p:spPr/>
        <p:txBody>
          <a:bodyPr/>
          <a:lstStyle/>
          <a:p>
            <a:pPr eaLnBrk="1" latinLnBrk="0" hangingPunct="1"/>
            <a:fld id="{7CB97365-EBCA-4027-87D5-99FC1D4DF0BB}" type="datetimeFigureOut">
              <a:rPr lang="en-US" smtClean="0"/>
              <a:pPr eaLnBrk="1" latinLnBrk="0" hangingPunct="1"/>
              <a:t>3/4/2016</a:t>
            </a:fld>
            <a:endParaRPr lang="en-US"/>
          </a:p>
        </p:txBody>
      </p:sp>
      <p:sp>
        <p:nvSpPr>
          <p:cNvPr id="3" name="Footer Placeholder 2"/>
          <p:cNvSpPr>
            <a:spLocks noGrp="1"/>
          </p:cNvSpPr>
          <p:nvPr>
            <p:ph type="ftr" sz="quarter" idx="11"/>
          </p:nvPr>
        </p:nvSpPr>
        <p:spPr/>
        <p:txBody>
          <a:bodyPr/>
          <a:lstStyle/>
          <a:p>
            <a:endParaRPr kumimoji="0" lang="en-US"/>
          </a:p>
        </p:txBody>
      </p:sp>
      <p:sp>
        <p:nvSpPr>
          <p:cNvPr id="4" name="Slide Number Placeholder 3"/>
          <p:cNvSpPr>
            <a:spLocks noGrp="1"/>
          </p:cNvSpPr>
          <p:nvPr>
            <p:ph type="sldNum" sz="quarter" idx="12"/>
          </p:nvPr>
        </p:nvSpPr>
        <p:spPr>
          <a:xfrm>
            <a:off x="4267200" y="4743450"/>
            <a:ext cx="609600" cy="330993"/>
          </a:xfrm>
        </p:spPr>
        <p:txBody>
          <a:bodyPr/>
          <a:lstStyle>
            <a:lvl1pPr>
              <a:defRPr>
                <a:solidFill>
                  <a:srgbClr val="FFFFFF"/>
                </a:solidFill>
              </a:defRPr>
            </a:lvl1pPr>
          </a:lstStyle>
          <a:p>
            <a:pPr lvl="0">
              <a:spcBef>
                <a:spcPts val="0"/>
              </a:spcBef>
              <a:buNone/>
            </a:pPr>
            <a:fld id="{00000000-1234-1234-1234-123412341234}" type="slidenum">
              <a:rPr lang="en" smtClean="0"/>
              <a:t>‹#›</a:t>
            </a:fld>
            <a:endParaRPr lang="en"/>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1">
        <a:schemeClr val="bg1"/>
      </p:bgRef>
    </p:bg>
    <p:spTree>
      <p:nvGrpSpPr>
        <p:cNvPr id="1" name=""/>
        <p:cNvGrpSpPr/>
        <p:nvPr/>
      </p:nvGrpSpPr>
      <p:grpSpPr>
        <a:xfrm>
          <a:off x="0" y="0"/>
          <a:ext cx="0" cy="0"/>
          <a:chOff x="0" y="0"/>
          <a:chExt cx="0" cy="0"/>
        </a:xfrm>
      </p:grpSpPr>
      <p:sp>
        <p:nvSpPr>
          <p:cNvPr id="19" name="Rectangle 18"/>
          <p:cNvSpPr>
            <a:spLocks noChangeArrowheads="1"/>
          </p:cNvSpPr>
          <p:nvPr/>
        </p:nvSpPr>
        <p:spPr bwMode="auto">
          <a:xfrm>
            <a:off x="152400" y="114300"/>
            <a:ext cx="8833104" cy="228600"/>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5" name="Rectangle 14"/>
          <p:cNvSpPr>
            <a:spLocks noChangeArrowheads="1"/>
          </p:cNvSpPr>
          <p:nvPr/>
        </p:nvSpPr>
        <p:spPr bwMode="white">
          <a:xfrm>
            <a:off x="0" y="5029200"/>
            <a:ext cx="9144000" cy="1143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8991600" y="0"/>
            <a:ext cx="152400" cy="51435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0" y="0"/>
            <a:ext cx="9144000" cy="89154"/>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7" name="Rectangle 16"/>
          <p:cNvSpPr>
            <a:spLocks noChangeArrowheads="1"/>
          </p:cNvSpPr>
          <p:nvPr/>
        </p:nvSpPr>
        <p:spPr bwMode="white">
          <a:xfrm>
            <a:off x="0" y="0"/>
            <a:ext cx="152400" cy="51435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3" name="Rectangle 12"/>
          <p:cNvSpPr/>
          <p:nvPr/>
        </p:nvSpPr>
        <p:spPr>
          <a:xfrm>
            <a:off x="152400" y="457200"/>
            <a:ext cx="2743200" cy="440055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381000" y="685800"/>
            <a:ext cx="2362200" cy="742950"/>
          </a:xfrm>
        </p:spPr>
        <p:txBody>
          <a:bodyPr anchor="b">
            <a:noAutofit/>
          </a:bodyPr>
          <a:lstStyle>
            <a:lvl1pPr algn="l">
              <a:buNone/>
              <a:defRPr sz="2200" b="1">
                <a:solidFill>
                  <a:srgbClr val="FFFFFF"/>
                </a:solidFill>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381000" y="1485901"/>
            <a:ext cx="2362200" cy="3108722"/>
          </a:xfrm>
        </p:spPr>
        <p:txBody>
          <a:bodyPr/>
          <a:lstStyle>
            <a:lvl1pPr marL="0" indent="0">
              <a:spcAft>
                <a:spcPts val="1000"/>
              </a:spcAft>
              <a:buNone/>
              <a:defRPr sz="1600">
                <a:solidFill>
                  <a:srgbClr val="FFFFFF"/>
                </a:solidFill>
              </a:defRPr>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8" name="Rectangle 7"/>
          <p:cNvSpPr>
            <a:spLocks noChangeArrowheads="1"/>
          </p:cNvSpPr>
          <p:nvPr/>
        </p:nvSpPr>
        <p:spPr bwMode="auto">
          <a:xfrm>
            <a:off x="152400" y="114300"/>
            <a:ext cx="8833104" cy="4910328"/>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9" name="Straight Connector 8"/>
          <p:cNvSpPr>
            <a:spLocks noChangeShapeType="1"/>
          </p:cNvSpPr>
          <p:nvPr/>
        </p:nvSpPr>
        <p:spPr bwMode="auto">
          <a:xfrm>
            <a:off x="152400" y="40005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20" name="Content Placeholder 19"/>
          <p:cNvSpPr>
            <a:spLocks noGrp="1"/>
          </p:cNvSpPr>
          <p:nvPr>
            <p:ph sz="quarter" idx="1"/>
          </p:nvPr>
        </p:nvSpPr>
        <p:spPr>
          <a:xfrm>
            <a:off x="3124200" y="514350"/>
            <a:ext cx="5638800" cy="405765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0" name="Oval 9"/>
          <p:cNvSpPr/>
          <p:nvPr/>
        </p:nvSpPr>
        <p:spPr>
          <a:xfrm>
            <a:off x="1295400" y="171450"/>
            <a:ext cx="609600" cy="4572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Oval 10"/>
          <p:cNvSpPr/>
          <p:nvPr/>
        </p:nvSpPr>
        <p:spPr>
          <a:xfrm>
            <a:off x="1389888" y="242316"/>
            <a:ext cx="420624" cy="31546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7" name="Slide Number Placeholder 6"/>
          <p:cNvSpPr>
            <a:spLocks noGrp="1"/>
          </p:cNvSpPr>
          <p:nvPr>
            <p:ph type="sldNum" sz="quarter" idx="12"/>
          </p:nvPr>
        </p:nvSpPr>
        <p:spPr>
          <a:xfrm>
            <a:off x="1371600" y="234554"/>
            <a:ext cx="457200" cy="330994"/>
          </a:xfrm>
        </p:spPr>
        <p:txBody>
          <a:bodyPr/>
          <a:lstStyle>
            <a:lvl1pPr>
              <a:defRPr>
                <a:solidFill>
                  <a:schemeClr val="accent3">
                    <a:shade val="75000"/>
                  </a:schemeClr>
                </a:solidFill>
              </a:defRPr>
            </a:lvl1pPr>
          </a:lstStyle>
          <a:p>
            <a:pPr lvl="0" algn="r">
              <a:spcBef>
                <a:spcPts val="0"/>
              </a:spcBef>
              <a:buNone/>
            </a:pPr>
            <a:fld id="{00000000-1234-1234-1234-123412341234}" type="slidenum">
              <a:rPr lang="en" sz="1000" smtClean="0">
                <a:solidFill>
                  <a:schemeClr val="dk1"/>
                </a:solidFill>
                <a:latin typeface="Economica"/>
                <a:ea typeface="Economica"/>
                <a:cs typeface="Economica"/>
                <a:sym typeface="Economica"/>
              </a:rPr>
              <a:t>‹#›</a:t>
            </a:fld>
            <a:endParaRPr lang="en" sz="1000">
              <a:solidFill>
                <a:schemeClr val="dk1"/>
              </a:solidFill>
              <a:latin typeface="Economica"/>
              <a:ea typeface="Economica"/>
              <a:cs typeface="Economica"/>
              <a:sym typeface="Economica"/>
            </a:endParaRPr>
          </a:p>
        </p:txBody>
      </p:sp>
      <p:sp>
        <p:nvSpPr>
          <p:cNvPr id="21" name="Rectangle 20"/>
          <p:cNvSpPr>
            <a:spLocks noChangeArrowheads="1"/>
          </p:cNvSpPr>
          <p:nvPr/>
        </p:nvSpPr>
        <p:spPr bwMode="auto">
          <a:xfrm>
            <a:off x="149352" y="4791289"/>
            <a:ext cx="8833104" cy="232172"/>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5" name="Date Placeholder 4"/>
          <p:cNvSpPr>
            <a:spLocks noGrp="1"/>
          </p:cNvSpPr>
          <p:nvPr>
            <p:ph type="dt" sz="half" idx="10"/>
          </p:nvPr>
        </p:nvSpPr>
        <p:spPr/>
        <p:txBody>
          <a:bodyPr/>
          <a:lstStyle/>
          <a:p>
            <a:pPr eaLnBrk="1" latinLnBrk="0" hangingPunct="1"/>
            <a:fld id="{7CB97365-EBCA-4027-87D5-99FC1D4DF0BB}" type="datetimeFigureOut">
              <a:rPr lang="en-US" smtClean="0"/>
              <a:pPr eaLnBrk="1" latinLnBrk="0" hangingPunct="1"/>
              <a:t>3/4/2016</a:t>
            </a:fld>
            <a:endParaRPr lang="en-US"/>
          </a:p>
        </p:txBody>
      </p:sp>
      <p:sp>
        <p:nvSpPr>
          <p:cNvPr id="6" name="Footer Placeholder 5"/>
          <p:cNvSpPr>
            <a:spLocks noGrp="1"/>
          </p:cNvSpPr>
          <p:nvPr>
            <p:ph type="ftr" sz="quarter" idx="11"/>
          </p:nvPr>
        </p:nvSpPr>
        <p:spPr>
          <a:xfrm>
            <a:off x="301752" y="4808136"/>
            <a:ext cx="3383280" cy="274320"/>
          </a:xfrm>
        </p:spPr>
        <p:txBody>
          <a:bodyPr/>
          <a:lstStyle/>
          <a:p>
            <a:endParaRPr kumimoji="0" lang="en-US"/>
          </a:p>
        </p:txBody>
      </p:sp>
    </p:spTree>
  </p:cSld>
  <p:clrMapOvr>
    <a:overrideClrMapping bg1="lt1" tx1="dk1" bg2="lt2" tx2="dk2" accent1="accent1" accent2="accent2" accent3="accent3" accent4="accent4" accent5="accent5" accent6="accent6" hlink="hlink" folHlink="folHlink"/>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1" name="Straight Connector 20"/>
          <p:cNvSpPr>
            <a:spLocks noChangeShapeType="1"/>
          </p:cNvSpPr>
          <p:nvPr/>
        </p:nvSpPr>
        <p:spPr bwMode="auto">
          <a:xfrm>
            <a:off x="152400" y="40005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0" y="5029200"/>
            <a:ext cx="9144000" cy="1143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8991600" y="0"/>
            <a:ext cx="152400" cy="51435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7" name="Rectangle 16"/>
          <p:cNvSpPr>
            <a:spLocks noChangeArrowheads="1"/>
          </p:cNvSpPr>
          <p:nvPr/>
        </p:nvSpPr>
        <p:spPr bwMode="white">
          <a:xfrm>
            <a:off x="0" y="0"/>
            <a:ext cx="9144000" cy="1143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0" y="0"/>
            <a:ext cx="152400" cy="51435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0" name="Rectangle 19"/>
          <p:cNvSpPr>
            <a:spLocks noChangeArrowheads="1"/>
          </p:cNvSpPr>
          <p:nvPr/>
        </p:nvSpPr>
        <p:spPr bwMode="auto">
          <a:xfrm>
            <a:off x="152400" y="114300"/>
            <a:ext cx="8833104" cy="226314"/>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8" name="Rectangle 7"/>
          <p:cNvSpPr/>
          <p:nvPr/>
        </p:nvSpPr>
        <p:spPr>
          <a:xfrm>
            <a:off x="152400" y="457200"/>
            <a:ext cx="2743200" cy="440055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5" name="Rectangle 14"/>
          <p:cNvSpPr>
            <a:spLocks noChangeArrowheads="1"/>
          </p:cNvSpPr>
          <p:nvPr/>
        </p:nvSpPr>
        <p:spPr bwMode="auto">
          <a:xfrm>
            <a:off x="152400" y="116586"/>
            <a:ext cx="8833104" cy="4910328"/>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2" name="Oval 11"/>
          <p:cNvSpPr/>
          <p:nvPr/>
        </p:nvSpPr>
        <p:spPr>
          <a:xfrm>
            <a:off x="1295400" y="171450"/>
            <a:ext cx="609600" cy="4572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Oval 12"/>
          <p:cNvSpPr/>
          <p:nvPr/>
        </p:nvSpPr>
        <p:spPr>
          <a:xfrm>
            <a:off x="1389888" y="242316"/>
            <a:ext cx="420624" cy="31546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7" name="Slide Number Placeholder 6"/>
          <p:cNvSpPr>
            <a:spLocks noGrp="1"/>
          </p:cNvSpPr>
          <p:nvPr>
            <p:ph type="sldNum" sz="quarter" idx="12"/>
          </p:nvPr>
        </p:nvSpPr>
        <p:spPr>
          <a:xfrm>
            <a:off x="1371600" y="234554"/>
            <a:ext cx="457200" cy="330994"/>
          </a:xfrm>
        </p:spPr>
        <p:txBody>
          <a:bodyPr/>
          <a:lstStyle/>
          <a:p>
            <a:pPr lvl="0" algn="r">
              <a:spcBef>
                <a:spcPts val="0"/>
              </a:spcBef>
              <a:buNone/>
            </a:pPr>
            <a:fld id="{00000000-1234-1234-1234-123412341234}" type="slidenum">
              <a:rPr lang="en" sz="1000" smtClean="0">
                <a:solidFill>
                  <a:schemeClr val="dk1"/>
                </a:solidFill>
                <a:latin typeface="Economica"/>
                <a:ea typeface="Economica"/>
                <a:cs typeface="Economica"/>
                <a:sym typeface="Economica"/>
              </a:rPr>
              <a:t>‹#›</a:t>
            </a:fld>
            <a:endParaRPr lang="en" sz="1000">
              <a:solidFill>
                <a:schemeClr val="dk1"/>
              </a:solidFill>
              <a:latin typeface="Economica"/>
              <a:ea typeface="Economica"/>
              <a:cs typeface="Economica"/>
              <a:sym typeface="Economica"/>
            </a:endParaRPr>
          </a:p>
        </p:txBody>
      </p:sp>
      <p:sp>
        <p:nvSpPr>
          <p:cNvPr id="2" name="Title 1"/>
          <p:cNvSpPr>
            <a:spLocks noGrp="1"/>
          </p:cNvSpPr>
          <p:nvPr>
            <p:ph type="title"/>
          </p:nvPr>
        </p:nvSpPr>
        <p:spPr>
          <a:xfrm>
            <a:off x="3000375" y="3771900"/>
            <a:ext cx="5867400" cy="914400"/>
          </a:xfrm>
        </p:spPr>
        <p:txBody>
          <a:bodyPr anchor="t">
            <a:noAutofit/>
          </a:bodyPr>
          <a:lstStyle>
            <a:lvl1pPr algn="l">
              <a:buNone/>
              <a:defRPr sz="2400" b="1">
                <a:solidFill>
                  <a:schemeClr val="tx2"/>
                </a:solidFill>
              </a:defRPr>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3000375" y="457200"/>
            <a:ext cx="5867400" cy="3200400"/>
          </a:xfrm>
        </p:spPr>
        <p:txBody>
          <a:bodyPr/>
          <a:lstStyle>
            <a:lvl1pPr marL="0" indent="0">
              <a:buNone/>
              <a:defRPr sz="3200"/>
            </a:lvl1pPr>
          </a:lstStyle>
          <a:p>
            <a:r>
              <a:rPr kumimoji="0" lang="en-US" smtClean="0"/>
              <a:t>Click icon to add picture</a:t>
            </a:r>
            <a:endParaRPr kumimoji="0" lang="en-US" dirty="0"/>
          </a:p>
        </p:txBody>
      </p:sp>
      <p:sp>
        <p:nvSpPr>
          <p:cNvPr id="4" name="Text Placeholder 3"/>
          <p:cNvSpPr>
            <a:spLocks noGrp="1"/>
          </p:cNvSpPr>
          <p:nvPr>
            <p:ph type="body" sz="half" idx="2"/>
          </p:nvPr>
        </p:nvSpPr>
        <p:spPr>
          <a:xfrm>
            <a:off x="381000" y="742950"/>
            <a:ext cx="2438400" cy="3943350"/>
          </a:xfrm>
        </p:spPr>
        <p:txBody>
          <a:bodyPr/>
          <a:lstStyle>
            <a:lvl1pPr marL="0" indent="0">
              <a:spcAft>
                <a:spcPts val="1000"/>
              </a:spcAft>
              <a:buFontTx/>
              <a:buNone/>
              <a:defRPr sz="1600">
                <a:solidFill>
                  <a:srgbClr val="FFFFFF"/>
                </a:solidFill>
              </a:defRPr>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22" name="Rectangle 21"/>
          <p:cNvSpPr>
            <a:spLocks noChangeArrowheads="1"/>
          </p:cNvSpPr>
          <p:nvPr/>
        </p:nvSpPr>
        <p:spPr bwMode="auto">
          <a:xfrm>
            <a:off x="149352" y="4791289"/>
            <a:ext cx="8833104" cy="232172"/>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5" name="Date Placeholder 4"/>
          <p:cNvSpPr>
            <a:spLocks noGrp="1"/>
          </p:cNvSpPr>
          <p:nvPr>
            <p:ph type="dt" sz="half" idx="10"/>
          </p:nvPr>
        </p:nvSpPr>
        <p:spPr>
          <a:xfrm>
            <a:off x="5788152" y="4803738"/>
            <a:ext cx="3044952" cy="274320"/>
          </a:xfrm>
        </p:spPr>
        <p:txBody>
          <a:bodyPr/>
          <a:lstStyle/>
          <a:p>
            <a:pPr eaLnBrk="1" latinLnBrk="0" hangingPunct="1"/>
            <a:fld id="{7CB97365-EBCA-4027-87D5-99FC1D4DF0BB}" type="datetimeFigureOut">
              <a:rPr lang="en-US" smtClean="0"/>
              <a:pPr eaLnBrk="1" latinLnBrk="0" hangingPunct="1"/>
              <a:t>3/4/2016</a:t>
            </a:fld>
            <a:endParaRPr lang="en-US"/>
          </a:p>
        </p:txBody>
      </p:sp>
      <p:sp>
        <p:nvSpPr>
          <p:cNvPr id="6" name="Footer Placeholder 5"/>
          <p:cNvSpPr>
            <a:spLocks noGrp="1"/>
          </p:cNvSpPr>
          <p:nvPr>
            <p:ph type="ftr" sz="quarter" idx="11"/>
          </p:nvPr>
        </p:nvSpPr>
        <p:spPr>
          <a:xfrm>
            <a:off x="301752" y="4808136"/>
            <a:ext cx="3584448" cy="274320"/>
          </a:xfrm>
        </p:spPr>
        <p:txBody>
          <a:bodyPr/>
          <a:lstStyle/>
          <a:p>
            <a:endParaRPr kumimoji="0" lang="en-US"/>
          </a:p>
        </p:txBody>
      </p:sp>
    </p:spTree>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 name="Rectangle 16"/>
          <p:cNvSpPr>
            <a:spLocks noChangeArrowheads="1"/>
          </p:cNvSpPr>
          <p:nvPr/>
        </p:nvSpPr>
        <p:spPr bwMode="white">
          <a:xfrm>
            <a:off x="0" y="5029200"/>
            <a:ext cx="9144000" cy="1143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0" y="1"/>
            <a:ext cx="9144000" cy="104502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0" y="0"/>
            <a:ext cx="152400" cy="51435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8991600" y="0"/>
            <a:ext cx="152400" cy="51435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Rectangle 8"/>
          <p:cNvSpPr>
            <a:spLocks noChangeArrowheads="1"/>
          </p:cNvSpPr>
          <p:nvPr/>
        </p:nvSpPr>
        <p:spPr bwMode="auto">
          <a:xfrm>
            <a:off x="149352" y="4791289"/>
            <a:ext cx="8833104" cy="232172"/>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4" name="Date Placeholder 13"/>
          <p:cNvSpPr>
            <a:spLocks noGrp="1"/>
          </p:cNvSpPr>
          <p:nvPr>
            <p:ph type="dt" sz="half" idx="2"/>
          </p:nvPr>
        </p:nvSpPr>
        <p:spPr>
          <a:xfrm>
            <a:off x="5791200" y="4803738"/>
            <a:ext cx="3044952" cy="274320"/>
          </a:xfrm>
          <a:prstGeom prst="rect">
            <a:avLst/>
          </a:prstGeom>
        </p:spPr>
        <p:txBody>
          <a:bodyPr vert="horz"/>
          <a:lstStyle>
            <a:lvl1pPr algn="r" eaLnBrk="1" latinLnBrk="0" hangingPunct="1">
              <a:defRPr kumimoji="0" sz="1400">
                <a:solidFill>
                  <a:srgbClr val="FFFFFF"/>
                </a:solidFill>
              </a:defRPr>
            </a:lvl1pPr>
          </a:lstStyle>
          <a:p>
            <a:pPr eaLnBrk="1" latinLnBrk="0" hangingPunct="1"/>
            <a:fld id="{7CB97365-EBCA-4027-87D5-99FC1D4DF0BB}" type="datetimeFigureOut">
              <a:rPr lang="en-US" smtClean="0"/>
              <a:pPr eaLnBrk="1" latinLnBrk="0" hangingPunct="1"/>
              <a:t>3/4/2016</a:t>
            </a:fld>
            <a:endParaRPr lang="en-US">
              <a:solidFill>
                <a:schemeClr val="tx1">
                  <a:shade val="50000"/>
                </a:schemeClr>
              </a:solidFill>
            </a:endParaRPr>
          </a:p>
        </p:txBody>
      </p:sp>
      <p:sp>
        <p:nvSpPr>
          <p:cNvPr id="3" name="Footer Placeholder 2"/>
          <p:cNvSpPr>
            <a:spLocks noGrp="1"/>
          </p:cNvSpPr>
          <p:nvPr>
            <p:ph type="ftr" sz="quarter" idx="3"/>
          </p:nvPr>
        </p:nvSpPr>
        <p:spPr>
          <a:xfrm>
            <a:off x="304800" y="4808136"/>
            <a:ext cx="3581400" cy="274320"/>
          </a:xfrm>
          <a:prstGeom prst="rect">
            <a:avLst/>
          </a:prstGeom>
        </p:spPr>
        <p:txBody>
          <a:bodyPr vert="horz"/>
          <a:lstStyle>
            <a:lvl1pPr algn="l" eaLnBrk="1" latinLnBrk="0" hangingPunct="1">
              <a:defRPr kumimoji="0" sz="1200">
                <a:solidFill>
                  <a:srgbClr val="FFFFFF"/>
                </a:solidFill>
              </a:defRPr>
            </a:lvl1pPr>
          </a:lstStyle>
          <a:p>
            <a:endParaRPr kumimoji="0" lang="en-US">
              <a:solidFill>
                <a:schemeClr val="tx1">
                  <a:shade val="50000"/>
                </a:schemeClr>
              </a:solidFill>
            </a:endParaRPr>
          </a:p>
        </p:txBody>
      </p:sp>
      <p:sp>
        <p:nvSpPr>
          <p:cNvPr id="8" name="Rectangle 7"/>
          <p:cNvSpPr>
            <a:spLocks noChangeArrowheads="1"/>
          </p:cNvSpPr>
          <p:nvPr/>
        </p:nvSpPr>
        <p:spPr bwMode="auto">
          <a:xfrm>
            <a:off x="152400" y="116586"/>
            <a:ext cx="8833104" cy="4910328"/>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0" name="Straight Connector 9"/>
          <p:cNvSpPr>
            <a:spLocks noChangeShapeType="1"/>
          </p:cNvSpPr>
          <p:nvPr/>
        </p:nvSpPr>
        <p:spPr bwMode="auto">
          <a:xfrm>
            <a:off x="152400" y="957557"/>
            <a:ext cx="8833104"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2" name="Oval 11"/>
          <p:cNvSpPr/>
          <p:nvPr/>
        </p:nvSpPr>
        <p:spPr>
          <a:xfrm>
            <a:off x="4267200" y="717027"/>
            <a:ext cx="609600" cy="4572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5" name="Oval 14"/>
          <p:cNvSpPr/>
          <p:nvPr/>
        </p:nvSpPr>
        <p:spPr>
          <a:xfrm>
            <a:off x="4361688" y="787893"/>
            <a:ext cx="420624" cy="31546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3" name="Slide Number Placeholder 22"/>
          <p:cNvSpPr>
            <a:spLocks noGrp="1"/>
          </p:cNvSpPr>
          <p:nvPr>
            <p:ph type="sldNum" sz="quarter" idx="4"/>
          </p:nvPr>
        </p:nvSpPr>
        <p:spPr>
          <a:xfrm>
            <a:off x="4343400" y="780131"/>
            <a:ext cx="457200" cy="330994"/>
          </a:xfrm>
          <a:prstGeom prst="rect">
            <a:avLst/>
          </a:prstGeom>
        </p:spPr>
        <p:txBody>
          <a:bodyPr vert="horz" lIns="45720" rIns="45720" anchor="ctr">
            <a:normAutofit/>
          </a:bodyPr>
          <a:lstStyle>
            <a:lvl1pPr algn="ctr" eaLnBrk="1" latinLnBrk="0" hangingPunct="1">
              <a:defRPr kumimoji="0" sz="1600">
                <a:solidFill>
                  <a:schemeClr val="accent3">
                    <a:shade val="75000"/>
                  </a:schemeClr>
                </a:solidFill>
              </a:defRPr>
            </a:lvl1pPr>
          </a:lstStyle>
          <a:p>
            <a:pPr lvl="0" algn="r">
              <a:spcBef>
                <a:spcPts val="0"/>
              </a:spcBef>
              <a:buNone/>
            </a:pPr>
            <a:fld id="{00000000-1234-1234-1234-123412341234}" type="slidenum">
              <a:rPr lang="en" sz="1000" smtClean="0">
                <a:solidFill>
                  <a:schemeClr val="dk1"/>
                </a:solidFill>
                <a:latin typeface="Economica"/>
                <a:ea typeface="Economica"/>
                <a:cs typeface="Economica"/>
                <a:sym typeface="Economica"/>
              </a:rPr>
              <a:t>‹#›</a:t>
            </a:fld>
            <a:endParaRPr lang="en" sz="1000">
              <a:solidFill>
                <a:schemeClr val="dk1"/>
              </a:solidFill>
              <a:latin typeface="Economica"/>
              <a:ea typeface="Economica"/>
              <a:cs typeface="Economica"/>
              <a:sym typeface="Economica"/>
            </a:endParaRPr>
          </a:p>
        </p:txBody>
      </p:sp>
      <p:sp>
        <p:nvSpPr>
          <p:cNvPr id="22" name="Title Placeholder 21"/>
          <p:cNvSpPr>
            <a:spLocks noGrp="1"/>
          </p:cNvSpPr>
          <p:nvPr>
            <p:ph type="title"/>
          </p:nvPr>
        </p:nvSpPr>
        <p:spPr>
          <a:xfrm>
            <a:off x="301752" y="171450"/>
            <a:ext cx="8534400" cy="569214"/>
          </a:xfrm>
          <a:prstGeom prst="rect">
            <a:avLst/>
          </a:prstGeom>
        </p:spPr>
        <p:txBody>
          <a:bodyPr vert="horz" anchor="b">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301752" y="1143000"/>
            <a:ext cx="8534400" cy="3449574"/>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Tree>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Lst>
  <p:hf sldNum="0" hdr="0" ftr="0" dt="0"/>
  <p:txStyles>
    <p:titleStyle>
      <a:lvl1pPr algn="ctr" rtl="0" eaLnBrk="1" latinLnBrk="0" hangingPunct="1">
        <a:spcBef>
          <a:spcPct val="0"/>
        </a:spcBef>
        <a:buNone/>
        <a:defRPr kumimoji="0" sz="3300" kern="1200">
          <a:solidFill>
            <a:schemeClr val="accent3">
              <a:shade val="75000"/>
            </a:schemeClr>
          </a:solidFill>
          <a:latin typeface="+mj-lt"/>
          <a:ea typeface="+mj-ea"/>
          <a:cs typeface="+mj-cs"/>
        </a:defRPr>
      </a:lvl1pPr>
    </p:titleStyle>
    <p:body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hyperlink" Target="http://microsyntax.sites.yale.edu/" TargetMode="External"/><Relationship Id="rId2" Type="http://schemas.openxmlformats.org/officeDocument/2006/relationships/notesSlide" Target="../notesSlides/notesSlide20.xml"/><Relationship Id="rId1" Type="http://schemas.openxmlformats.org/officeDocument/2006/relationships/slideLayout" Target="../slideLayouts/slideLayout12.xml"/><Relationship Id="rId4" Type="http://schemas.openxmlformats.org/officeDocument/2006/relationships/image" Target="../media/image6.jp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avi"/><Relationship Id="rId1" Type="http://schemas.microsoft.com/office/2007/relationships/media" Target="../media/media3.avi"/><Relationship Id="rId5" Type="http://schemas.openxmlformats.org/officeDocument/2006/relationships/image" Target="../media/image7.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0.xml"/><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avi"/><Relationship Id="rId1" Type="http://schemas.microsoft.com/office/2007/relationships/media" Target="../media/media1.avi"/><Relationship Id="rId5" Type="http://schemas.openxmlformats.org/officeDocument/2006/relationships/image" Target="../media/image3.png"/><Relationship Id="rId4"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3" Type="http://schemas.openxmlformats.org/officeDocument/2006/relationships/hyperlink" Target="https://medium.com/@neuroecology/punctuation-in-novels-8f316d542ec4#.24it9xdqf" TargetMode="External"/><Relationship Id="rId7" Type="http://schemas.openxmlformats.org/officeDocument/2006/relationships/hyperlink" Target="http://microsyntax.sites.yale.edu/" TargetMode="External"/><Relationship Id="rId2" Type="http://schemas.openxmlformats.org/officeDocument/2006/relationships/notesSlide" Target="../notesSlides/notesSlide53.xml"/><Relationship Id="rId1" Type="http://schemas.openxmlformats.org/officeDocument/2006/relationships/slideLayout" Target="../slideLayouts/slideLayout12.xml"/><Relationship Id="rId6" Type="http://schemas.openxmlformats.org/officeDocument/2006/relationships/hyperlink" Target="http://www.npr.org/sections/codeswitch/2015/01/29/382437460/challenging-the-whiteness-of-public-radio" TargetMode="External"/><Relationship Id="rId5" Type="http://schemas.openxmlformats.org/officeDocument/2006/relationships/hyperlink" Target="http://www.ted.com/talks/jamila_lyiscott_3_ways_to_speak_english" TargetMode="External"/><Relationship Id="rId4" Type="http://schemas.openxmlformats.org/officeDocument/2006/relationships/hyperlink" Target="http://www.cc.com/video-clips/qvrhhj/key-and-peele-phone-call" TargetMode="Externa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avi"/><Relationship Id="rId1" Type="http://schemas.microsoft.com/office/2007/relationships/media" Target="../media/media2.avi"/><Relationship Id="rId5" Type="http://schemas.openxmlformats.org/officeDocument/2006/relationships/image" Target="../media/image4.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sp>
        <p:nvSpPr>
          <p:cNvPr id="63" name="Shape 63"/>
          <p:cNvSpPr txBox="1">
            <a:spLocks noGrp="1"/>
          </p:cNvSpPr>
          <p:nvPr>
            <p:ph type="subTitle" idx="1"/>
          </p:nvPr>
        </p:nvSpPr>
        <p:spPr>
          <a:xfrm>
            <a:off x="990600" y="2114550"/>
            <a:ext cx="7162800" cy="2743200"/>
          </a:xfrm>
          <a:prstGeom prst="rect">
            <a:avLst/>
          </a:prstGeom>
        </p:spPr>
        <p:txBody>
          <a:bodyPr lIns="91425" tIns="91425" rIns="91425" bIns="91425" anchor="t" anchorCtr="0">
            <a:noAutofit/>
          </a:bodyPr>
          <a:lstStyle/>
          <a:p>
            <a:pPr lvl="0">
              <a:spcBef>
                <a:spcPts val="0"/>
              </a:spcBef>
              <a:buNone/>
            </a:pPr>
            <a:r>
              <a:rPr lang="en" cap="none" dirty="0" smtClean="0"/>
              <a:t>WHITNEY GEGG-HARRISON, SARAH LAMADE, STELLA WANG, SUZANNE WOODRING</a:t>
            </a:r>
          </a:p>
          <a:p>
            <a:pPr lvl="0">
              <a:spcBef>
                <a:spcPts val="0"/>
              </a:spcBef>
              <a:buNone/>
            </a:pPr>
            <a:endParaRPr lang="en" cap="none" dirty="0" smtClean="0"/>
          </a:p>
          <a:p>
            <a:pPr lvl="0">
              <a:spcBef>
                <a:spcPts val="0"/>
              </a:spcBef>
              <a:buNone/>
            </a:pPr>
            <a:r>
              <a:rPr lang="en" cap="none" dirty="0" smtClean="0"/>
              <a:t>WRITING, SPEAKING, AND ARGUMENT PROGRAM</a:t>
            </a:r>
          </a:p>
          <a:p>
            <a:pPr lvl="0">
              <a:spcBef>
                <a:spcPts val="0"/>
              </a:spcBef>
              <a:buNone/>
            </a:pPr>
            <a:r>
              <a:rPr lang="en" cap="none" dirty="0" smtClean="0"/>
              <a:t>UNIVERSITY OF ROCHESTER</a:t>
            </a:r>
          </a:p>
          <a:p>
            <a:pPr lvl="0">
              <a:spcBef>
                <a:spcPts val="0"/>
              </a:spcBef>
              <a:buNone/>
            </a:pPr>
            <a:endParaRPr lang="en" dirty="0" smtClean="0"/>
          </a:p>
          <a:p>
            <a:pPr lvl="0">
              <a:spcBef>
                <a:spcPts val="0"/>
              </a:spcBef>
              <a:buNone/>
            </a:pPr>
            <a:endParaRPr lang="en" dirty="0"/>
          </a:p>
          <a:p>
            <a:pPr lvl="0">
              <a:spcBef>
                <a:spcPts val="0"/>
              </a:spcBef>
              <a:buNone/>
            </a:pPr>
            <a:r>
              <a:rPr lang="en" sz="1800" cap="none" dirty="0" smtClean="0"/>
              <a:t>SUNY Council on Writing Conference</a:t>
            </a:r>
          </a:p>
          <a:p>
            <a:pPr lvl="0">
              <a:spcBef>
                <a:spcPts val="0"/>
              </a:spcBef>
              <a:buNone/>
            </a:pPr>
            <a:r>
              <a:rPr lang="en" sz="1800" cap="none" dirty="0" smtClean="0"/>
              <a:t>Albany, New York</a:t>
            </a:r>
          </a:p>
          <a:p>
            <a:pPr lvl="0">
              <a:spcBef>
                <a:spcPts val="0"/>
              </a:spcBef>
              <a:buNone/>
            </a:pPr>
            <a:r>
              <a:rPr lang="en" sz="1800" cap="none" dirty="0" smtClean="0"/>
              <a:t>March 5, 2016</a:t>
            </a:r>
            <a:endParaRPr lang="en" sz="1800" cap="none" dirty="0"/>
          </a:p>
        </p:txBody>
      </p:sp>
      <p:sp>
        <p:nvSpPr>
          <p:cNvPr id="62" name="Shape 62"/>
          <p:cNvSpPr txBox="1">
            <a:spLocks noGrp="1"/>
          </p:cNvSpPr>
          <p:nvPr>
            <p:ph type="ctrTitle"/>
          </p:nvPr>
        </p:nvSpPr>
        <p:spPr>
          <a:xfrm>
            <a:off x="152400" y="209550"/>
            <a:ext cx="8839200" cy="1524001"/>
          </a:xfrm>
          <a:prstGeom prst="rect">
            <a:avLst/>
          </a:prstGeom>
        </p:spPr>
        <p:txBody>
          <a:bodyPr lIns="91425" tIns="91425" rIns="91425" bIns="91425" anchor="b" anchorCtr="0">
            <a:noAutofit/>
          </a:bodyPr>
          <a:lstStyle/>
          <a:p>
            <a:pPr lvl="0">
              <a:lnSpc>
                <a:spcPct val="115000"/>
              </a:lnSpc>
            </a:pPr>
            <a:r>
              <a:rPr lang="en" sz="2800" b="1" dirty="0">
                <a:solidFill>
                  <a:schemeClr val="tx2"/>
                </a:solidFill>
              </a:rPr>
              <a:t>Code-Meshing:</a:t>
            </a:r>
            <a:br>
              <a:rPr lang="en" sz="2800" b="1" dirty="0">
                <a:solidFill>
                  <a:schemeClr val="tx2"/>
                </a:solidFill>
              </a:rPr>
            </a:br>
            <a:r>
              <a:rPr lang="en" sz="2800" b="1" dirty="0">
                <a:solidFill>
                  <a:schemeClr val="tx2"/>
                </a:solidFill>
              </a:rPr>
              <a:t>Pedagogical Affordances and Challenges in </a:t>
            </a:r>
            <a:br>
              <a:rPr lang="en" sz="2800" b="1" dirty="0">
                <a:solidFill>
                  <a:schemeClr val="tx2"/>
                </a:solidFill>
              </a:rPr>
            </a:br>
            <a:r>
              <a:rPr lang="en" sz="2800" b="1" dirty="0">
                <a:solidFill>
                  <a:schemeClr val="tx2"/>
                </a:solidFill>
              </a:rPr>
              <a:t>First-Year College Writing Classrooms</a:t>
            </a:r>
            <a:endParaRPr sz="2800" dirty="0">
              <a:solidFill>
                <a:schemeClr val="tx2"/>
              </a:solidFill>
            </a:endParaRPr>
          </a:p>
        </p:txBody>
      </p:sp>
    </p:spTree>
  </p:cSld>
  <p:clrMapOvr>
    <a:masterClrMapping/>
  </p:clrMapOvr>
  <p:transition spd="slow">
    <p:cut/>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sp>
        <p:nvSpPr>
          <p:cNvPr id="68" name="Shape 68"/>
          <p:cNvSpPr txBox="1">
            <a:spLocks noGrp="1"/>
          </p:cNvSpPr>
          <p:nvPr>
            <p:ph type="title"/>
          </p:nvPr>
        </p:nvSpPr>
        <p:spPr>
          <a:xfrm>
            <a:off x="152400" y="285750"/>
            <a:ext cx="8839200" cy="533400"/>
          </a:xfrm>
          <a:prstGeom prst="rect">
            <a:avLst/>
          </a:prstGeom>
        </p:spPr>
        <p:txBody>
          <a:bodyPr lIns="91425" tIns="91425" rIns="91425" bIns="91425" anchor="b" anchorCtr="0">
            <a:noAutofit/>
          </a:bodyPr>
          <a:lstStyle/>
          <a:p>
            <a:pPr lvl="0" rtl="0">
              <a:spcBef>
                <a:spcPts val="0"/>
              </a:spcBef>
              <a:buNone/>
            </a:pPr>
            <a:r>
              <a:rPr lang="en" b="1" dirty="0">
                <a:solidFill>
                  <a:schemeClr val="tx2"/>
                </a:solidFill>
              </a:rPr>
              <a:t>What is code-meshing?</a:t>
            </a:r>
          </a:p>
        </p:txBody>
      </p:sp>
      <p:sp>
        <p:nvSpPr>
          <p:cNvPr id="69" name="Shape 69"/>
          <p:cNvSpPr txBox="1">
            <a:spLocks noGrp="1"/>
          </p:cNvSpPr>
          <p:nvPr>
            <p:ph type="body" idx="1"/>
          </p:nvPr>
        </p:nvSpPr>
        <p:spPr>
          <a:xfrm>
            <a:off x="304800" y="1352550"/>
            <a:ext cx="8610600" cy="3505200"/>
          </a:xfrm>
          <a:prstGeom prst="rect">
            <a:avLst/>
          </a:prstGeom>
        </p:spPr>
        <p:txBody>
          <a:bodyPr lIns="91425" tIns="91425" rIns="91425" bIns="91425" anchor="t" anchorCtr="0">
            <a:noAutofit/>
          </a:bodyPr>
          <a:lstStyle/>
          <a:p>
            <a:pPr marL="457200" lvl="0" indent="-381000" rtl="0">
              <a:spcBef>
                <a:spcPts val="0"/>
              </a:spcBef>
              <a:buSzPct val="100000"/>
              <a:buFont typeface="Economica"/>
            </a:pPr>
            <a:endParaRPr lang="en" sz="1200" b="1" dirty="0" smtClean="0">
              <a:solidFill>
                <a:schemeClr val="tx2"/>
              </a:solidFill>
              <a:ea typeface="Economica"/>
              <a:cs typeface="Economica"/>
              <a:sym typeface="Economica"/>
            </a:endParaRPr>
          </a:p>
          <a:p>
            <a:pPr marL="76200" lvl="0" indent="0" rtl="0">
              <a:spcBef>
                <a:spcPts val="0"/>
              </a:spcBef>
              <a:buSzPct val="100000"/>
              <a:buNone/>
            </a:pPr>
            <a:r>
              <a:rPr lang="en" sz="2800" b="1" dirty="0" smtClean="0">
                <a:solidFill>
                  <a:schemeClr val="tx2"/>
                </a:solidFill>
                <a:ea typeface="Economica"/>
                <a:cs typeface="Economica"/>
                <a:sym typeface="Economica"/>
              </a:rPr>
              <a:t>Our </a:t>
            </a:r>
            <a:r>
              <a:rPr lang="en" sz="2800" b="1" dirty="0">
                <a:solidFill>
                  <a:schemeClr val="tx2"/>
                </a:solidFill>
                <a:ea typeface="Economica"/>
                <a:cs typeface="Economica"/>
                <a:sym typeface="Economica"/>
              </a:rPr>
              <a:t>tentative position</a:t>
            </a:r>
            <a:r>
              <a:rPr lang="en" sz="2800" b="1" dirty="0" smtClean="0">
                <a:solidFill>
                  <a:schemeClr val="tx2"/>
                </a:solidFill>
                <a:ea typeface="Economica"/>
                <a:cs typeface="Economica"/>
                <a:sym typeface="Economica"/>
              </a:rPr>
              <a:t>:</a:t>
            </a:r>
          </a:p>
          <a:p>
            <a:pPr marL="76200" lvl="0" indent="0" rtl="0">
              <a:spcBef>
                <a:spcPts val="0"/>
              </a:spcBef>
              <a:buSzPct val="100000"/>
              <a:buNone/>
            </a:pPr>
            <a:endParaRPr lang="en" sz="1100" dirty="0" smtClean="0">
              <a:solidFill>
                <a:schemeClr val="tx2"/>
              </a:solidFill>
              <a:ea typeface="Economica"/>
              <a:cs typeface="Economica"/>
              <a:sym typeface="Economica"/>
            </a:endParaRPr>
          </a:p>
          <a:p>
            <a:pPr marL="967740" lvl="2" indent="-342900">
              <a:buSzPct val="100000"/>
              <a:buFont typeface="Arial" panose="020B0604020202020204" pitchFamily="34" charset="0"/>
              <a:buChar char="•"/>
            </a:pPr>
            <a:r>
              <a:rPr lang="en" sz="2500" dirty="0" smtClean="0">
                <a:solidFill>
                  <a:schemeClr val="tx2"/>
                </a:solidFill>
                <a:ea typeface="Economica"/>
                <a:cs typeface="Economica"/>
                <a:sym typeface="Economica"/>
              </a:rPr>
              <a:t>Both code-switching and code-meshing can involve multiple </a:t>
            </a:r>
            <a:r>
              <a:rPr lang="en" sz="2500" dirty="0">
                <a:solidFill>
                  <a:schemeClr val="tx2"/>
                </a:solidFill>
                <a:ea typeface="Economica"/>
                <a:cs typeface="Economica"/>
                <a:sym typeface="Economica"/>
              </a:rPr>
              <a:t>local and </a:t>
            </a:r>
            <a:r>
              <a:rPr lang="en" sz="2500" dirty="0" smtClean="0">
                <a:solidFill>
                  <a:schemeClr val="tx2"/>
                </a:solidFill>
                <a:ea typeface="Economica"/>
                <a:cs typeface="Economica"/>
                <a:sym typeface="Economica"/>
              </a:rPr>
              <a:t>global languages</a:t>
            </a:r>
            <a:r>
              <a:rPr lang="en" sz="2400" dirty="0" smtClean="0">
                <a:solidFill>
                  <a:schemeClr val="tx2"/>
                </a:solidFill>
                <a:ea typeface="Economica"/>
                <a:cs typeface="Economica"/>
                <a:sym typeface="Economica"/>
              </a:rPr>
              <a:t> </a:t>
            </a:r>
          </a:p>
          <a:p>
            <a:pPr marL="1082040" lvl="3" indent="0">
              <a:buSzPct val="100000"/>
              <a:buNone/>
            </a:pPr>
            <a:endParaRPr lang="en" sz="1100" dirty="0">
              <a:ea typeface="Economica"/>
              <a:cs typeface="Economica"/>
              <a:sym typeface="Economica"/>
            </a:endParaRPr>
          </a:p>
          <a:p>
            <a:pPr marL="967740" lvl="2" indent="-342900">
              <a:buSzPct val="100000"/>
              <a:buFont typeface="Arial" panose="020B0604020202020204" pitchFamily="34" charset="0"/>
              <a:buChar char="•"/>
            </a:pPr>
            <a:r>
              <a:rPr lang="en" sz="2500" dirty="0" smtClean="0">
                <a:solidFill>
                  <a:schemeClr val="tx2"/>
                </a:solidFill>
                <a:ea typeface="Economica"/>
                <a:cs typeface="Economica"/>
                <a:sym typeface="Economica"/>
              </a:rPr>
              <a:t>Code-meshing is a deliberate, rhetorical move</a:t>
            </a:r>
          </a:p>
          <a:p>
            <a:pPr marL="967740" lvl="2" indent="-342900">
              <a:buSzPct val="100000"/>
              <a:buFont typeface="Arial" panose="020B0604020202020204" pitchFamily="34" charset="0"/>
              <a:buChar char="•"/>
            </a:pPr>
            <a:endParaRPr lang="en" sz="1100" dirty="0" smtClean="0">
              <a:solidFill>
                <a:schemeClr val="tx2"/>
              </a:solidFill>
              <a:ea typeface="Economica"/>
              <a:cs typeface="Economica"/>
              <a:sym typeface="Economica"/>
            </a:endParaRPr>
          </a:p>
          <a:p>
            <a:pPr marL="967740" lvl="2" indent="-342900">
              <a:buSzPct val="100000"/>
              <a:buFont typeface="Arial" panose="020B0604020202020204" pitchFamily="34" charset="0"/>
              <a:buChar char="•"/>
            </a:pPr>
            <a:r>
              <a:rPr lang="en" sz="2500" dirty="0" smtClean="0">
                <a:solidFill>
                  <a:schemeClr val="tx2"/>
                </a:solidFill>
                <a:ea typeface="Economica"/>
                <a:cs typeface="Economica"/>
                <a:sym typeface="Economica"/>
              </a:rPr>
              <a:t>Code-meshing is highly relevent to writing and writing pedagogy</a:t>
            </a:r>
          </a:p>
          <a:p>
            <a:pPr lvl="0" rtl="0">
              <a:spcBef>
                <a:spcPts val="0"/>
              </a:spcBef>
              <a:buNone/>
            </a:pPr>
            <a:endParaRPr dirty="0"/>
          </a:p>
        </p:txBody>
      </p:sp>
    </p:spTree>
    <p:extLst>
      <p:ext uri="{BB962C8B-B14F-4D97-AF65-F5344CB8AC3E}">
        <p14:creationId xmlns:p14="http://schemas.microsoft.com/office/powerpoint/2010/main" val="3670319113"/>
      </p:ext>
    </p:extLst>
  </p:cSld>
  <p:clrMapOvr>
    <a:masterClrMapping/>
  </p:clrMapOvr>
  <p:transition spd="slow">
    <p:cut/>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73"/>
        <p:cNvGrpSpPr/>
        <p:nvPr/>
      </p:nvGrpSpPr>
      <p:grpSpPr>
        <a:xfrm>
          <a:off x="0" y="0"/>
          <a:ext cx="0" cy="0"/>
          <a:chOff x="0" y="0"/>
          <a:chExt cx="0" cy="0"/>
        </a:xfrm>
      </p:grpSpPr>
      <p:sp>
        <p:nvSpPr>
          <p:cNvPr id="74" name="Shape 74"/>
          <p:cNvSpPr txBox="1">
            <a:spLocks noGrp="1"/>
          </p:cNvSpPr>
          <p:nvPr>
            <p:ph type="title"/>
          </p:nvPr>
        </p:nvSpPr>
        <p:spPr>
          <a:xfrm>
            <a:off x="311700" y="133351"/>
            <a:ext cx="8520599" cy="685799"/>
          </a:xfrm>
          <a:prstGeom prst="rect">
            <a:avLst/>
          </a:prstGeom>
        </p:spPr>
        <p:txBody>
          <a:bodyPr lIns="91425" tIns="91425" rIns="91425" bIns="91425" anchor="b" anchorCtr="0">
            <a:noAutofit/>
          </a:bodyPr>
          <a:lstStyle/>
          <a:p>
            <a:pPr lvl="0">
              <a:spcBef>
                <a:spcPts val="0"/>
              </a:spcBef>
              <a:buNone/>
            </a:pPr>
            <a:r>
              <a:rPr lang="en" b="1" dirty="0">
                <a:solidFill>
                  <a:schemeClr val="tx2"/>
                </a:solidFill>
              </a:rPr>
              <a:t>Why code-mesh?</a:t>
            </a:r>
          </a:p>
        </p:txBody>
      </p:sp>
      <p:sp>
        <p:nvSpPr>
          <p:cNvPr id="75" name="Shape 75"/>
          <p:cNvSpPr txBox="1">
            <a:spLocks noGrp="1"/>
          </p:cNvSpPr>
          <p:nvPr>
            <p:ph type="body" idx="1"/>
          </p:nvPr>
        </p:nvSpPr>
        <p:spPr>
          <a:prstGeom prst="rect">
            <a:avLst/>
          </a:prstGeom>
        </p:spPr>
        <p:txBody>
          <a:bodyPr lIns="91425" tIns="91425" rIns="91425" bIns="91425" anchor="t" anchorCtr="0">
            <a:noAutofit/>
          </a:bodyPr>
          <a:lstStyle/>
          <a:p>
            <a:pPr marL="431800" indent="-342900">
              <a:buSzPct val="100000"/>
            </a:pPr>
            <a:r>
              <a:rPr lang="en-US" sz="2400" b="1" dirty="0">
                <a:solidFill>
                  <a:schemeClr val="tx2"/>
                </a:solidFill>
                <a:ea typeface="Economica"/>
                <a:cs typeface="Economica"/>
                <a:sym typeface="Economica"/>
              </a:rPr>
              <a:t>To make </a:t>
            </a:r>
            <a:r>
              <a:rPr lang="en-US" sz="2400" b="1" dirty="0" smtClean="0">
                <a:solidFill>
                  <a:schemeClr val="tx2"/>
                </a:solidFill>
                <a:ea typeface="Economica"/>
                <a:cs typeface="Economica"/>
                <a:sym typeface="Economica"/>
              </a:rPr>
              <a:t>a point or strengthen it</a:t>
            </a:r>
          </a:p>
          <a:p>
            <a:pPr marL="431800" indent="-342900">
              <a:buSzPct val="100000"/>
            </a:pPr>
            <a:endParaRPr lang="en-US" sz="1200" dirty="0">
              <a:solidFill>
                <a:schemeClr val="tx2"/>
              </a:solidFill>
              <a:ea typeface="Economica"/>
              <a:cs typeface="Economica"/>
              <a:sym typeface="Economica"/>
            </a:endParaRPr>
          </a:p>
        </p:txBody>
      </p:sp>
    </p:spTree>
  </p:cSld>
  <p:clrMapOvr>
    <a:masterClrMapping/>
  </p:clrMapOvr>
  <p:transition spd="slow">
    <p:cut/>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73"/>
        <p:cNvGrpSpPr/>
        <p:nvPr/>
      </p:nvGrpSpPr>
      <p:grpSpPr>
        <a:xfrm>
          <a:off x="0" y="0"/>
          <a:ext cx="0" cy="0"/>
          <a:chOff x="0" y="0"/>
          <a:chExt cx="0" cy="0"/>
        </a:xfrm>
      </p:grpSpPr>
      <p:sp>
        <p:nvSpPr>
          <p:cNvPr id="74" name="Shape 74"/>
          <p:cNvSpPr txBox="1">
            <a:spLocks noGrp="1"/>
          </p:cNvSpPr>
          <p:nvPr>
            <p:ph type="title"/>
          </p:nvPr>
        </p:nvSpPr>
        <p:spPr>
          <a:xfrm>
            <a:off x="311700" y="133351"/>
            <a:ext cx="8520599" cy="685799"/>
          </a:xfrm>
          <a:prstGeom prst="rect">
            <a:avLst/>
          </a:prstGeom>
        </p:spPr>
        <p:txBody>
          <a:bodyPr lIns="91425" tIns="91425" rIns="91425" bIns="91425" anchor="b" anchorCtr="0">
            <a:noAutofit/>
          </a:bodyPr>
          <a:lstStyle/>
          <a:p>
            <a:pPr lvl="0">
              <a:spcBef>
                <a:spcPts val="0"/>
              </a:spcBef>
              <a:buNone/>
            </a:pPr>
            <a:r>
              <a:rPr lang="en" b="1" dirty="0">
                <a:solidFill>
                  <a:schemeClr val="tx2"/>
                </a:solidFill>
              </a:rPr>
              <a:t>Why code-mesh?</a:t>
            </a:r>
          </a:p>
        </p:txBody>
      </p:sp>
      <p:sp>
        <p:nvSpPr>
          <p:cNvPr id="75" name="Shape 75"/>
          <p:cNvSpPr txBox="1">
            <a:spLocks noGrp="1"/>
          </p:cNvSpPr>
          <p:nvPr>
            <p:ph type="body" idx="1"/>
          </p:nvPr>
        </p:nvSpPr>
        <p:spPr>
          <a:prstGeom prst="rect">
            <a:avLst/>
          </a:prstGeom>
        </p:spPr>
        <p:txBody>
          <a:bodyPr lIns="91425" tIns="91425" rIns="91425" bIns="91425" anchor="t" anchorCtr="0">
            <a:noAutofit/>
          </a:bodyPr>
          <a:lstStyle/>
          <a:p>
            <a:pPr marL="431800" indent="-342900">
              <a:buSzPct val="100000"/>
            </a:pPr>
            <a:r>
              <a:rPr lang="en-US" sz="2400" b="1" dirty="0">
                <a:solidFill>
                  <a:schemeClr val="tx2"/>
                </a:solidFill>
                <a:ea typeface="Economica"/>
                <a:cs typeface="Economica"/>
                <a:sym typeface="Economica"/>
              </a:rPr>
              <a:t>To make a </a:t>
            </a:r>
            <a:r>
              <a:rPr lang="en-US" sz="2400" b="1" dirty="0" smtClean="0">
                <a:solidFill>
                  <a:schemeClr val="tx2"/>
                </a:solidFill>
                <a:ea typeface="Economica"/>
                <a:cs typeface="Economica"/>
                <a:sym typeface="Economica"/>
              </a:rPr>
              <a:t>point or strengthen it</a:t>
            </a:r>
          </a:p>
          <a:p>
            <a:pPr marL="431800" indent="-342900">
              <a:buSzPct val="100000"/>
            </a:pPr>
            <a:endParaRPr lang="en-US" sz="1200" dirty="0">
              <a:solidFill>
                <a:schemeClr val="tx2"/>
              </a:solidFill>
              <a:ea typeface="Economica"/>
              <a:cs typeface="Economica"/>
              <a:sym typeface="Economica"/>
            </a:endParaRPr>
          </a:p>
          <a:p>
            <a:pPr marL="431800" indent="-342900">
              <a:buSzPct val="100000"/>
            </a:pPr>
            <a:r>
              <a:rPr lang="en-US" sz="2400" b="1" dirty="0">
                <a:solidFill>
                  <a:schemeClr val="tx2"/>
                </a:solidFill>
                <a:ea typeface="Economica"/>
                <a:cs typeface="Economica"/>
                <a:sym typeface="Economica"/>
              </a:rPr>
              <a:t>To </a:t>
            </a:r>
            <a:r>
              <a:rPr lang="en-US" sz="2400" b="1" dirty="0" smtClean="0">
                <a:solidFill>
                  <a:schemeClr val="tx2"/>
                </a:solidFill>
                <a:ea typeface="Economica"/>
                <a:cs typeface="Economica"/>
                <a:sym typeface="Economica"/>
              </a:rPr>
              <a:t>celebrate </a:t>
            </a:r>
            <a:r>
              <a:rPr lang="en-US" sz="2400" b="1" dirty="0">
                <a:solidFill>
                  <a:schemeClr val="tx2"/>
                </a:solidFill>
                <a:ea typeface="Economica"/>
                <a:cs typeface="Economica"/>
                <a:sym typeface="Economica"/>
              </a:rPr>
              <a:t>ones’ </a:t>
            </a:r>
            <a:r>
              <a:rPr lang="en-US" sz="2400" b="1" dirty="0" smtClean="0">
                <a:solidFill>
                  <a:schemeClr val="tx2"/>
                </a:solidFill>
                <a:ea typeface="Economica"/>
                <a:cs typeface="Economica"/>
                <a:sym typeface="Economica"/>
              </a:rPr>
              <a:t>own diverse linguistic </a:t>
            </a:r>
            <a:r>
              <a:rPr lang="en-US" sz="2400" b="1" dirty="0">
                <a:solidFill>
                  <a:schemeClr val="tx2"/>
                </a:solidFill>
                <a:ea typeface="Economica"/>
                <a:cs typeface="Economica"/>
                <a:sym typeface="Economica"/>
              </a:rPr>
              <a:t>and cultural </a:t>
            </a:r>
            <a:r>
              <a:rPr lang="en-US" sz="2400" b="1" dirty="0" smtClean="0">
                <a:solidFill>
                  <a:schemeClr val="tx2"/>
                </a:solidFill>
                <a:ea typeface="Economica"/>
                <a:cs typeface="Economica"/>
                <a:sym typeface="Economica"/>
              </a:rPr>
              <a:t>identity</a:t>
            </a:r>
          </a:p>
        </p:txBody>
      </p:sp>
    </p:spTree>
    <p:extLst>
      <p:ext uri="{BB962C8B-B14F-4D97-AF65-F5344CB8AC3E}">
        <p14:creationId xmlns:p14="http://schemas.microsoft.com/office/powerpoint/2010/main" val="44369402"/>
      </p:ext>
    </p:extLst>
  </p:cSld>
  <p:clrMapOvr>
    <a:masterClrMapping/>
  </p:clrMapOvr>
  <p:transition spd="slow">
    <p:cut/>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73"/>
        <p:cNvGrpSpPr/>
        <p:nvPr/>
      </p:nvGrpSpPr>
      <p:grpSpPr>
        <a:xfrm>
          <a:off x="0" y="0"/>
          <a:ext cx="0" cy="0"/>
          <a:chOff x="0" y="0"/>
          <a:chExt cx="0" cy="0"/>
        </a:xfrm>
      </p:grpSpPr>
      <p:sp>
        <p:nvSpPr>
          <p:cNvPr id="74" name="Shape 74"/>
          <p:cNvSpPr txBox="1">
            <a:spLocks noGrp="1"/>
          </p:cNvSpPr>
          <p:nvPr>
            <p:ph type="title"/>
          </p:nvPr>
        </p:nvSpPr>
        <p:spPr>
          <a:xfrm>
            <a:off x="311700" y="133351"/>
            <a:ext cx="8520599" cy="685799"/>
          </a:xfrm>
          <a:prstGeom prst="rect">
            <a:avLst/>
          </a:prstGeom>
        </p:spPr>
        <p:txBody>
          <a:bodyPr lIns="91425" tIns="91425" rIns="91425" bIns="91425" anchor="b" anchorCtr="0">
            <a:noAutofit/>
          </a:bodyPr>
          <a:lstStyle/>
          <a:p>
            <a:pPr lvl="0">
              <a:spcBef>
                <a:spcPts val="0"/>
              </a:spcBef>
              <a:buNone/>
            </a:pPr>
            <a:r>
              <a:rPr lang="en" b="1" dirty="0">
                <a:solidFill>
                  <a:schemeClr val="tx2"/>
                </a:solidFill>
              </a:rPr>
              <a:t>Why code-mesh?</a:t>
            </a:r>
          </a:p>
        </p:txBody>
      </p:sp>
      <p:sp>
        <p:nvSpPr>
          <p:cNvPr id="75" name="Shape 75"/>
          <p:cNvSpPr txBox="1">
            <a:spLocks noGrp="1"/>
          </p:cNvSpPr>
          <p:nvPr>
            <p:ph type="body" idx="1"/>
          </p:nvPr>
        </p:nvSpPr>
        <p:spPr>
          <a:prstGeom prst="rect">
            <a:avLst/>
          </a:prstGeom>
        </p:spPr>
        <p:txBody>
          <a:bodyPr lIns="91425" tIns="91425" rIns="91425" bIns="91425" anchor="t" anchorCtr="0">
            <a:noAutofit/>
          </a:bodyPr>
          <a:lstStyle/>
          <a:p>
            <a:pPr marL="431800" indent="-342900">
              <a:buSzPct val="100000"/>
            </a:pPr>
            <a:r>
              <a:rPr lang="en-US" sz="2400" b="1" dirty="0">
                <a:solidFill>
                  <a:schemeClr val="tx2"/>
                </a:solidFill>
                <a:ea typeface="Economica"/>
                <a:cs typeface="Economica"/>
                <a:sym typeface="Economica"/>
              </a:rPr>
              <a:t>To make a </a:t>
            </a:r>
            <a:r>
              <a:rPr lang="en-US" sz="2400" b="1" dirty="0" smtClean="0">
                <a:solidFill>
                  <a:schemeClr val="tx2"/>
                </a:solidFill>
                <a:ea typeface="Economica"/>
                <a:cs typeface="Economica"/>
                <a:sym typeface="Economica"/>
              </a:rPr>
              <a:t>point or strengthen it</a:t>
            </a:r>
          </a:p>
          <a:p>
            <a:pPr marL="431800" indent="-342900">
              <a:buSzPct val="100000"/>
            </a:pPr>
            <a:endParaRPr lang="en-US" sz="1200" dirty="0">
              <a:solidFill>
                <a:schemeClr val="tx2"/>
              </a:solidFill>
              <a:ea typeface="Economica"/>
              <a:cs typeface="Economica"/>
              <a:sym typeface="Economica"/>
            </a:endParaRPr>
          </a:p>
          <a:p>
            <a:pPr marL="431800" indent="-342900">
              <a:buSzPct val="100000"/>
            </a:pPr>
            <a:r>
              <a:rPr lang="en-US" sz="2400" b="1" dirty="0">
                <a:solidFill>
                  <a:schemeClr val="tx2"/>
                </a:solidFill>
                <a:ea typeface="Economica"/>
                <a:cs typeface="Economica"/>
                <a:sym typeface="Economica"/>
              </a:rPr>
              <a:t>To celebrate ones’ own </a:t>
            </a:r>
            <a:r>
              <a:rPr lang="en-US" sz="2400" b="1" dirty="0" smtClean="0">
                <a:solidFill>
                  <a:schemeClr val="tx2"/>
                </a:solidFill>
                <a:ea typeface="Economica"/>
                <a:cs typeface="Economica"/>
                <a:sym typeface="Economica"/>
              </a:rPr>
              <a:t>diverse linguistic </a:t>
            </a:r>
            <a:r>
              <a:rPr lang="en-US" sz="2400" b="1" dirty="0">
                <a:solidFill>
                  <a:schemeClr val="tx2"/>
                </a:solidFill>
                <a:ea typeface="Economica"/>
                <a:cs typeface="Economica"/>
                <a:sym typeface="Economica"/>
              </a:rPr>
              <a:t>and cultural </a:t>
            </a:r>
            <a:r>
              <a:rPr lang="en-US" sz="2400" b="1" dirty="0" smtClean="0">
                <a:solidFill>
                  <a:schemeClr val="tx2"/>
                </a:solidFill>
                <a:ea typeface="Economica"/>
                <a:cs typeface="Economica"/>
                <a:sym typeface="Economica"/>
              </a:rPr>
              <a:t>identity</a:t>
            </a:r>
          </a:p>
          <a:p>
            <a:pPr marL="431800" indent="-342900">
              <a:buSzPct val="100000"/>
            </a:pPr>
            <a:endParaRPr lang="en-US" sz="1200" dirty="0">
              <a:solidFill>
                <a:schemeClr val="tx2"/>
              </a:solidFill>
              <a:ea typeface="Economica"/>
              <a:cs typeface="Economica"/>
              <a:sym typeface="Economica"/>
            </a:endParaRPr>
          </a:p>
          <a:p>
            <a:pPr marL="431800" indent="-342900">
              <a:buSzPct val="100000"/>
            </a:pPr>
            <a:r>
              <a:rPr lang="en-US" sz="2400" b="1" dirty="0">
                <a:solidFill>
                  <a:schemeClr val="tx2"/>
                </a:solidFill>
                <a:ea typeface="Economica"/>
                <a:cs typeface="Economica"/>
                <a:sym typeface="Economica"/>
              </a:rPr>
              <a:t>To take risks with using particular linguistic features - challenge initial assumptions about ‘good’ and ‘bad’ writing</a:t>
            </a:r>
          </a:p>
        </p:txBody>
      </p:sp>
    </p:spTree>
    <p:extLst>
      <p:ext uri="{BB962C8B-B14F-4D97-AF65-F5344CB8AC3E}">
        <p14:creationId xmlns:p14="http://schemas.microsoft.com/office/powerpoint/2010/main" val="44369402"/>
      </p:ext>
    </p:extLst>
  </p:cSld>
  <p:clrMapOvr>
    <a:masterClrMapping/>
  </p:clrMapOvr>
  <p:transition spd="slow">
    <p:cut/>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79"/>
        <p:cNvGrpSpPr/>
        <p:nvPr/>
      </p:nvGrpSpPr>
      <p:grpSpPr>
        <a:xfrm>
          <a:off x="0" y="0"/>
          <a:ext cx="0" cy="0"/>
          <a:chOff x="0" y="0"/>
          <a:chExt cx="0" cy="0"/>
        </a:xfrm>
      </p:grpSpPr>
      <p:sp>
        <p:nvSpPr>
          <p:cNvPr id="80" name="Shape 80"/>
          <p:cNvSpPr txBox="1">
            <a:spLocks noGrp="1"/>
          </p:cNvSpPr>
          <p:nvPr>
            <p:ph type="title"/>
          </p:nvPr>
        </p:nvSpPr>
        <p:spPr>
          <a:xfrm>
            <a:off x="304800" y="209550"/>
            <a:ext cx="8520599" cy="609600"/>
          </a:xfrm>
          <a:prstGeom prst="rect">
            <a:avLst/>
          </a:prstGeom>
        </p:spPr>
        <p:txBody>
          <a:bodyPr lIns="91425" tIns="91425" rIns="91425" bIns="91425" anchor="b" anchorCtr="0">
            <a:noAutofit/>
          </a:bodyPr>
          <a:lstStyle/>
          <a:p>
            <a:pPr lvl="0" algn="r">
              <a:spcBef>
                <a:spcPts val="0"/>
              </a:spcBef>
              <a:buNone/>
            </a:pPr>
            <a:r>
              <a:rPr lang="en" b="1" dirty="0">
                <a:solidFill>
                  <a:schemeClr val="tx2"/>
                </a:solidFill>
              </a:rPr>
              <a:t>Why teach code-meshing</a:t>
            </a:r>
            <a:r>
              <a:rPr lang="en" b="1" dirty="0"/>
              <a:t>?</a:t>
            </a:r>
          </a:p>
        </p:txBody>
      </p:sp>
      <p:sp>
        <p:nvSpPr>
          <p:cNvPr id="81" name="Shape 81"/>
          <p:cNvSpPr txBox="1">
            <a:spLocks noGrp="1"/>
          </p:cNvSpPr>
          <p:nvPr>
            <p:ph type="body" idx="1"/>
          </p:nvPr>
        </p:nvSpPr>
        <p:spPr>
          <a:xfrm>
            <a:off x="457200" y="1123950"/>
            <a:ext cx="8305800" cy="3733800"/>
          </a:xfrm>
          <a:prstGeom prst="rect">
            <a:avLst/>
          </a:prstGeom>
        </p:spPr>
        <p:txBody>
          <a:bodyPr lIns="91425" tIns="91425" rIns="91425" bIns="91425" anchor="t" anchorCtr="0">
            <a:noAutofit/>
          </a:bodyPr>
          <a:lstStyle/>
          <a:p>
            <a:pPr lvl="0">
              <a:buNone/>
            </a:pPr>
            <a:r>
              <a:rPr lang="en-US" sz="2400" b="1" dirty="0" smtClean="0">
                <a:solidFill>
                  <a:schemeClr val="tx2"/>
                </a:solidFill>
              </a:rPr>
              <a:t>We can help students think about:</a:t>
            </a:r>
          </a:p>
          <a:p>
            <a:pPr lvl="0">
              <a:buNone/>
            </a:pPr>
            <a:endParaRPr lang="en-US" sz="1200" b="1" dirty="0">
              <a:solidFill>
                <a:schemeClr val="tx2"/>
              </a:solidFill>
            </a:endParaRPr>
          </a:p>
          <a:p>
            <a:r>
              <a:rPr lang="en-US" sz="2150" dirty="0" smtClean="0">
                <a:solidFill>
                  <a:schemeClr val="tx2"/>
                </a:solidFill>
              </a:rPr>
              <a:t>The value of their own linguistic resources</a:t>
            </a:r>
          </a:p>
          <a:p>
            <a:endParaRPr lang="en-US" sz="1200" dirty="0" smtClean="0">
              <a:solidFill>
                <a:schemeClr val="tx2"/>
              </a:solidFill>
            </a:endParaRPr>
          </a:p>
          <a:p>
            <a:r>
              <a:rPr lang="en-US" sz="2150" dirty="0" smtClean="0">
                <a:solidFill>
                  <a:schemeClr val="tx2"/>
                </a:solidFill>
              </a:rPr>
              <a:t>Audience, purpose, and genre in relation to the choices available to them as writers</a:t>
            </a:r>
          </a:p>
          <a:p>
            <a:endParaRPr lang="en-US" sz="1200" dirty="0" smtClean="0">
              <a:solidFill>
                <a:schemeClr val="tx2"/>
              </a:solidFill>
            </a:endParaRPr>
          </a:p>
          <a:p>
            <a:endParaRPr dirty="0"/>
          </a:p>
        </p:txBody>
      </p:sp>
    </p:spTree>
  </p:cSld>
  <p:clrMapOvr>
    <a:masterClrMapping/>
  </p:clrMapOvr>
  <p:transition spd="slow">
    <p:cut/>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79"/>
        <p:cNvGrpSpPr/>
        <p:nvPr/>
      </p:nvGrpSpPr>
      <p:grpSpPr>
        <a:xfrm>
          <a:off x="0" y="0"/>
          <a:ext cx="0" cy="0"/>
          <a:chOff x="0" y="0"/>
          <a:chExt cx="0" cy="0"/>
        </a:xfrm>
      </p:grpSpPr>
      <p:sp>
        <p:nvSpPr>
          <p:cNvPr id="80" name="Shape 80"/>
          <p:cNvSpPr txBox="1">
            <a:spLocks noGrp="1"/>
          </p:cNvSpPr>
          <p:nvPr>
            <p:ph type="title"/>
          </p:nvPr>
        </p:nvSpPr>
        <p:spPr>
          <a:xfrm>
            <a:off x="304800" y="209550"/>
            <a:ext cx="8520599" cy="609600"/>
          </a:xfrm>
          <a:prstGeom prst="rect">
            <a:avLst/>
          </a:prstGeom>
        </p:spPr>
        <p:txBody>
          <a:bodyPr lIns="91425" tIns="91425" rIns="91425" bIns="91425" anchor="b" anchorCtr="0">
            <a:noAutofit/>
          </a:bodyPr>
          <a:lstStyle/>
          <a:p>
            <a:pPr lvl="0" algn="r">
              <a:spcBef>
                <a:spcPts val="0"/>
              </a:spcBef>
              <a:buNone/>
            </a:pPr>
            <a:r>
              <a:rPr lang="en" b="1" dirty="0">
                <a:solidFill>
                  <a:schemeClr val="tx2"/>
                </a:solidFill>
              </a:rPr>
              <a:t>Why teach code-meshing</a:t>
            </a:r>
            <a:r>
              <a:rPr lang="en" b="1" dirty="0"/>
              <a:t>?</a:t>
            </a:r>
          </a:p>
        </p:txBody>
      </p:sp>
      <p:sp>
        <p:nvSpPr>
          <p:cNvPr id="81" name="Shape 81"/>
          <p:cNvSpPr txBox="1">
            <a:spLocks noGrp="1"/>
          </p:cNvSpPr>
          <p:nvPr>
            <p:ph type="body" idx="1"/>
          </p:nvPr>
        </p:nvSpPr>
        <p:spPr>
          <a:xfrm>
            <a:off x="457200" y="1123950"/>
            <a:ext cx="8305800" cy="3733800"/>
          </a:xfrm>
          <a:prstGeom prst="rect">
            <a:avLst/>
          </a:prstGeom>
        </p:spPr>
        <p:txBody>
          <a:bodyPr lIns="91425" tIns="91425" rIns="91425" bIns="91425" anchor="t" anchorCtr="0">
            <a:noAutofit/>
          </a:bodyPr>
          <a:lstStyle/>
          <a:p>
            <a:pPr lvl="0">
              <a:buNone/>
            </a:pPr>
            <a:r>
              <a:rPr lang="en-US" sz="2400" b="1" dirty="0" smtClean="0">
                <a:solidFill>
                  <a:schemeClr val="tx2"/>
                </a:solidFill>
              </a:rPr>
              <a:t>We can help students think about:</a:t>
            </a:r>
          </a:p>
          <a:p>
            <a:pPr lvl="0">
              <a:buNone/>
            </a:pPr>
            <a:endParaRPr lang="en-US" sz="1200" b="1" dirty="0">
              <a:solidFill>
                <a:schemeClr val="tx2"/>
              </a:solidFill>
            </a:endParaRPr>
          </a:p>
          <a:p>
            <a:r>
              <a:rPr lang="en-US" sz="2150" dirty="0" smtClean="0">
                <a:solidFill>
                  <a:schemeClr val="tx2"/>
                </a:solidFill>
              </a:rPr>
              <a:t>The value of their own linguistic resources</a:t>
            </a:r>
          </a:p>
          <a:p>
            <a:endParaRPr lang="en-US" sz="1200" dirty="0" smtClean="0">
              <a:solidFill>
                <a:schemeClr val="tx2"/>
              </a:solidFill>
            </a:endParaRPr>
          </a:p>
          <a:p>
            <a:r>
              <a:rPr lang="en-US" sz="2150" dirty="0" smtClean="0">
                <a:solidFill>
                  <a:schemeClr val="tx2"/>
                </a:solidFill>
              </a:rPr>
              <a:t>Audience, purpose, and genre in relation to the choices available to them as writers</a:t>
            </a:r>
          </a:p>
          <a:p>
            <a:endParaRPr lang="en-US" sz="1200" dirty="0" smtClean="0">
              <a:solidFill>
                <a:schemeClr val="tx2"/>
              </a:solidFill>
            </a:endParaRPr>
          </a:p>
          <a:p>
            <a:r>
              <a:rPr lang="en-US" sz="2150" dirty="0" smtClean="0">
                <a:solidFill>
                  <a:schemeClr val="tx2"/>
                </a:solidFill>
              </a:rPr>
              <a:t>The social, political, and cultural features of spoken and written language (Safer, 2007)</a:t>
            </a:r>
          </a:p>
          <a:p>
            <a:endParaRPr lang="en-US" sz="1200" dirty="0" smtClean="0">
              <a:solidFill>
                <a:schemeClr val="tx2"/>
              </a:solidFill>
            </a:endParaRPr>
          </a:p>
          <a:p>
            <a:r>
              <a:rPr lang="en-US" sz="2150" dirty="0" smtClean="0">
                <a:solidFill>
                  <a:schemeClr val="tx2"/>
                </a:solidFill>
              </a:rPr>
              <a:t>Their perceptions of race and power and how these are connected to linguistic choices (Baugh, 2000)</a:t>
            </a:r>
          </a:p>
          <a:p>
            <a:endParaRPr dirty="0"/>
          </a:p>
        </p:txBody>
      </p:sp>
    </p:spTree>
    <p:extLst>
      <p:ext uri="{BB962C8B-B14F-4D97-AF65-F5344CB8AC3E}">
        <p14:creationId xmlns:p14="http://schemas.microsoft.com/office/powerpoint/2010/main" val="1800504949"/>
      </p:ext>
    </p:extLst>
  </p:cSld>
  <p:clrMapOvr>
    <a:masterClrMapping/>
  </p:clrMapOvr>
  <p:transition spd="slow">
    <p:cut/>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sp>
        <p:nvSpPr>
          <p:cNvPr id="86" name="Shape 86"/>
          <p:cNvSpPr txBox="1">
            <a:spLocks noGrp="1"/>
          </p:cNvSpPr>
          <p:nvPr>
            <p:ph type="title"/>
          </p:nvPr>
        </p:nvSpPr>
        <p:spPr>
          <a:xfrm>
            <a:off x="152400" y="209550"/>
            <a:ext cx="8839200" cy="864599"/>
          </a:xfrm>
          <a:prstGeom prst="rect">
            <a:avLst/>
          </a:prstGeom>
        </p:spPr>
        <p:txBody>
          <a:bodyPr lIns="91425" tIns="91425" rIns="91425" bIns="91425" anchor="b" anchorCtr="0">
            <a:noAutofit/>
          </a:bodyPr>
          <a:lstStyle/>
          <a:p>
            <a:pPr algn="l"/>
            <a:r>
              <a:rPr lang="en" sz="3200" b="1" dirty="0" smtClean="0">
                <a:solidFill>
                  <a:schemeClr val="tx2"/>
                </a:solidFill>
              </a:rPr>
              <a:t>                  How </a:t>
            </a:r>
            <a:r>
              <a:rPr lang="en" sz="3200" b="1" dirty="0">
                <a:solidFill>
                  <a:schemeClr val="tx2"/>
                </a:solidFill>
              </a:rPr>
              <a:t>do we teach code-meshing? </a:t>
            </a:r>
            <a:r>
              <a:rPr lang="en" sz="2800" dirty="0">
                <a:solidFill>
                  <a:schemeClr val="tx2"/>
                </a:solidFill>
              </a:rPr>
              <a:t/>
            </a:r>
            <a:br>
              <a:rPr lang="en" sz="2800" dirty="0">
                <a:solidFill>
                  <a:schemeClr val="tx2"/>
                </a:solidFill>
              </a:rPr>
            </a:br>
            <a:r>
              <a:rPr lang="en" sz="2550" dirty="0">
                <a:solidFill>
                  <a:schemeClr val="tx2"/>
                </a:solidFill>
              </a:rPr>
              <a:t>General Principles</a:t>
            </a:r>
          </a:p>
        </p:txBody>
      </p:sp>
      <p:sp>
        <p:nvSpPr>
          <p:cNvPr id="87" name="Shape 87"/>
          <p:cNvSpPr txBox="1">
            <a:spLocks noGrp="1"/>
          </p:cNvSpPr>
          <p:nvPr>
            <p:ph type="body" idx="1"/>
          </p:nvPr>
        </p:nvSpPr>
        <p:spPr>
          <a:xfrm>
            <a:off x="277100" y="1016550"/>
            <a:ext cx="8562100" cy="3110400"/>
          </a:xfrm>
          <a:prstGeom prst="rect">
            <a:avLst/>
          </a:prstGeom>
        </p:spPr>
        <p:txBody>
          <a:bodyPr lIns="91425" tIns="91425" rIns="91425" bIns="91425" anchor="t" anchorCtr="0">
            <a:noAutofit/>
          </a:bodyPr>
          <a:lstStyle/>
          <a:p>
            <a:pPr lvl="0" rtl="0">
              <a:spcBef>
                <a:spcPts val="0"/>
              </a:spcBef>
              <a:buNone/>
            </a:pPr>
            <a:endParaRPr dirty="0"/>
          </a:p>
          <a:p>
            <a:pPr lvl="0" rtl="0">
              <a:spcBef>
                <a:spcPts val="0"/>
              </a:spcBef>
              <a:buNone/>
            </a:pPr>
            <a:endParaRPr dirty="0"/>
          </a:p>
        </p:txBody>
      </p:sp>
    </p:spTree>
    <p:extLst>
      <p:ext uri="{BB962C8B-B14F-4D97-AF65-F5344CB8AC3E}">
        <p14:creationId xmlns:p14="http://schemas.microsoft.com/office/powerpoint/2010/main" val="379242302"/>
      </p:ext>
    </p:extLst>
  </p:cSld>
  <p:clrMapOvr>
    <a:masterClrMapping/>
  </p:clrMapOvr>
  <p:transition spd="slow">
    <p:cut/>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sp>
        <p:nvSpPr>
          <p:cNvPr id="86" name="Shape 86"/>
          <p:cNvSpPr txBox="1">
            <a:spLocks noGrp="1"/>
          </p:cNvSpPr>
          <p:nvPr>
            <p:ph type="title"/>
          </p:nvPr>
        </p:nvSpPr>
        <p:spPr>
          <a:xfrm>
            <a:off x="152400" y="209550"/>
            <a:ext cx="8839200" cy="864599"/>
          </a:xfrm>
          <a:prstGeom prst="rect">
            <a:avLst/>
          </a:prstGeom>
        </p:spPr>
        <p:txBody>
          <a:bodyPr lIns="91425" tIns="91425" rIns="91425" bIns="91425" anchor="b" anchorCtr="0">
            <a:noAutofit/>
          </a:bodyPr>
          <a:lstStyle/>
          <a:p>
            <a:pPr algn="l"/>
            <a:r>
              <a:rPr lang="en" sz="3200" b="1" dirty="0" smtClean="0">
                <a:solidFill>
                  <a:schemeClr val="tx2"/>
                </a:solidFill>
              </a:rPr>
              <a:t>                  How </a:t>
            </a:r>
            <a:r>
              <a:rPr lang="en" sz="3200" b="1" dirty="0">
                <a:solidFill>
                  <a:schemeClr val="tx2"/>
                </a:solidFill>
              </a:rPr>
              <a:t>do we teach code-meshing? </a:t>
            </a:r>
            <a:r>
              <a:rPr lang="en" sz="2800" dirty="0">
                <a:solidFill>
                  <a:schemeClr val="tx2"/>
                </a:solidFill>
              </a:rPr>
              <a:t/>
            </a:r>
            <a:br>
              <a:rPr lang="en" sz="2800" dirty="0">
                <a:solidFill>
                  <a:schemeClr val="tx2"/>
                </a:solidFill>
              </a:rPr>
            </a:br>
            <a:r>
              <a:rPr lang="en" sz="2550" dirty="0">
                <a:solidFill>
                  <a:schemeClr val="tx2"/>
                </a:solidFill>
              </a:rPr>
              <a:t>General Principles</a:t>
            </a:r>
          </a:p>
        </p:txBody>
      </p:sp>
      <p:sp>
        <p:nvSpPr>
          <p:cNvPr id="87" name="Shape 87"/>
          <p:cNvSpPr txBox="1">
            <a:spLocks noGrp="1"/>
          </p:cNvSpPr>
          <p:nvPr>
            <p:ph type="body" idx="1"/>
          </p:nvPr>
        </p:nvSpPr>
        <p:spPr>
          <a:xfrm>
            <a:off x="304800" y="1123950"/>
            <a:ext cx="8686799" cy="3765000"/>
          </a:xfrm>
          <a:prstGeom prst="rect">
            <a:avLst/>
          </a:prstGeom>
        </p:spPr>
        <p:txBody>
          <a:bodyPr lIns="91425" tIns="91425" rIns="91425" bIns="91425" anchor="t" anchorCtr="0">
            <a:noAutofit/>
          </a:bodyPr>
          <a:lstStyle/>
          <a:p>
            <a:pPr marL="444500" indent="-342900">
              <a:buSzPct val="100000"/>
            </a:pPr>
            <a:r>
              <a:rPr lang="en" sz="2000" dirty="0" smtClean="0">
                <a:solidFill>
                  <a:schemeClr val="tx2"/>
                </a:solidFill>
                <a:ea typeface="Economica"/>
                <a:cs typeface="Economica"/>
                <a:sym typeface="Economica"/>
              </a:rPr>
              <a:t>We </a:t>
            </a:r>
            <a:r>
              <a:rPr lang="en" sz="2000" dirty="0">
                <a:solidFill>
                  <a:schemeClr val="tx2"/>
                </a:solidFill>
                <a:ea typeface="Economica"/>
                <a:cs typeface="Economica"/>
                <a:sym typeface="Economica"/>
              </a:rPr>
              <a:t>encourage students to explore their own language resources and experiment with code-meshing in free writing and early </a:t>
            </a:r>
            <a:r>
              <a:rPr lang="en" sz="2000" dirty="0" smtClean="0">
                <a:solidFill>
                  <a:schemeClr val="tx2"/>
                </a:solidFill>
                <a:ea typeface="Economica"/>
                <a:cs typeface="Economica"/>
                <a:sym typeface="Economica"/>
              </a:rPr>
              <a:t>drafts.</a:t>
            </a:r>
            <a:endParaRPr lang="en" sz="1200" dirty="0" smtClean="0">
              <a:solidFill>
                <a:schemeClr val="tx2"/>
              </a:solidFill>
              <a:ea typeface="Economica"/>
              <a:cs typeface="Economica"/>
              <a:sym typeface="Economica"/>
            </a:endParaRPr>
          </a:p>
          <a:p>
            <a:pPr marL="444500" indent="-342900">
              <a:buSzPct val="100000"/>
            </a:pPr>
            <a:endParaRPr lang="en" sz="800" dirty="0">
              <a:solidFill>
                <a:schemeClr val="tx2"/>
              </a:solidFill>
              <a:ea typeface="Economica"/>
              <a:cs typeface="Economica"/>
              <a:sym typeface="Economica"/>
            </a:endParaRPr>
          </a:p>
          <a:p>
            <a:pPr lvl="0" rtl="0">
              <a:spcBef>
                <a:spcPts val="0"/>
              </a:spcBef>
              <a:buNone/>
            </a:pPr>
            <a:endParaRPr dirty="0"/>
          </a:p>
          <a:p>
            <a:pPr lvl="0" rtl="0">
              <a:spcBef>
                <a:spcPts val="0"/>
              </a:spcBef>
              <a:buNone/>
            </a:pPr>
            <a:endParaRPr dirty="0"/>
          </a:p>
        </p:txBody>
      </p:sp>
    </p:spTree>
    <p:extLst>
      <p:ext uri="{BB962C8B-B14F-4D97-AF65-F5344CB8AC3E}">
        <p14:creationId xmlns:p14="http://schemas.microsoft.com/office/powerpoint/2010/main" val="409534840"/>
      </p:ext>
    </p:extLst>
  </p:cSld>
  <p:clrMapOvr>
    <a:masterClrMapping/>
  </p:clrMapOvr>
  <p:transition spd="slow">
    <p:cut/>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sp>
        <p:nvSpPr>
          <p:cNvPr id="86" name="Shape 86"/>
          <p:cNvSpPr txBox="1">
            <a:spLocks noGrp="1"/>
          </p:cNvSpPr>
          <p:nvPr>
            <p:ph type="title"/>
          </p:nvPr>
        </p:nvSpPr>
        <p:spPr>
          <a:xfrm>
            <a:off x="152400" y="209550"/>
            <a:ext cx="8839200" cy="864599"/>
          </a:xfrm>
          <a:prstGeom prst="rect">
            <a:avLst/>
          </a:prstGeom>
        </p:spPr>
        <p:txBody>
          <a:bodyPr lIns="91425" tIns="91425" rIns="91425" bIns="91425" anchor="b" anchorCtr="0">
            <a:noAutofit/>
          </a:bodyPr>
          <a:lstStyle/>
          <a:p>
            <a:pPr algn="l"/>
            <a:r>
              <a:rPr lang="en" sz="3200" b="1" dirty="0" smtClean="0">
                <a:solidFill>
                  <a:schemeClr val="tx2"/>
                </a:solidFill>
              </a:rPr>
              <a:t>                  How </a:t>
            </a:r>
            <a:r>
              <a:rPr lang="en" sz="3200" b="1" dirty="0">
                <a:solidFill>
                  <a:schemeClr val="tx2"/>
                </a:solidFill>
              </a:rPr>
              <a:t>do we teach code-meshing? </a:t>
            </a:r>
            <a:r>
              <a:rPr lang="en" sz="2800" dirty="0">
                <a:solidFill>
                  <a:schemeClr val="tx2"/>
                </a:solidFill>
              </a:rPr>
              <a:t/>
            </a:r>
            <a:br>
              <a:rPr lang="en" sz="2800" dirty="0">
                <a:solidFill>
                  <a:schemeClr val="tx2"/>
                </a:solidFill>
              </a:rPr>
            </a:br>
            <a:r>
              <a:rPr lang="en" sz="2550" dirty="0">
                <a:solidFill>
                  <a:schemeClr val="tx2"/>
                </a:solidFill>
              </a:rPr>
              <a:t>General Principles</a:t>
            </a:r>
          </a:p>
        </p:txBody>
      </p:sp>
      <p:sp>
        <p:nvSpPr>
          <p:cNvPr id="87" name="Shape 87"/>
          <p:cNvSpPr txBox="1">
            <a:spLocks noGrp="1"/>
          </p:cNvSpPr>
          <p:nvPr>
            <p:ph type="body" idx="1"/>
          </p:nvPr>
        </p:nvSpPr>
        <p:spPr>
          <a:xfrm>
            <a:off x="304800" y="1123950"/>
            <a:ext cx="8520599" cy="3765000"/>
          </a:xfrm>
          <a:prstGeom prst="rect">
            <a:avLst/>
          </a:prstGeom>
        </p:spPr>
        <p:txBody>
          <a:bodyPr lIns="91425" tIns="91425" rIns="91425" bIns="91425" anchor="t" anchorCtr="0">
            <a:noAutofit/>
          </a:bodyPr>
          <a:lstStyle/>
          <a:p>
            <a:pPr marL="444500" indent="-342900">
              <a:buSzPct val="100000"/>
            </a:pPr>
            <a:r>
              <a:rPr lang="en" sz="2000" dirty="0" smtClean="0">
                <a:solidFill>
                  <a:schemeClr val="tx2"/>
                </a:solidFill>
                <a:ea typeface="Economica"/>
                <a:cs typeface="Economica"/>
                <a:sym typeface="Economica"/>
              </a:rPr>
              <a:t>We </a:t>
            </a:r>
            <a:r>
              <a:rPr lang="en" sz="2000" dirty="0">
                <a:solidFill>
                  <a:schemeClr val="tx2"/>
                </a:solidFill>
                <a:ea typeface="Economica"/>
                <a:cs typeface="Economica"/>
                <a:sym typeface="Economica"/>
              </a:rPr>
              <a:t>encourage students to explore their own language resources and experiment with code-meshing in free writing and early </a:t>
            </a:r>
            <a:r>
              <a:rPr lang="en" sz="2000" dirty="0" smtClean="0">
                <a:solidFill>
                  <a:schemeClr val="tx2"/>
                </a:solidFill>
                <a:ea typeface="Economica"/>
                <a:cs typeface="Economica"/>
                <a:sym typeface="Economica"/>
              </a:rPr>
              <a:t>drafts.</a:t>
            </a:r>
            <a:endParaRPr lang="en" sz="1200" dirty="0" smtClean="0">
              <a:solidFill>
                <a:schemeClr val="tx2"/>
              </a:solidFill>
              <a:ea typeface="Economica"/>
              <a:cs typeface="Economica"/>
              <a:sym typeface="Economica"/>
            </a:endParaRPr>
          </a:p>
          <a:p>
            <a:pPr marL="444500" indent="-342900">
              <a:buSzPct val="100000"/>
            </a:pPr>
            <a:endParaRPr lang="en" sz="800" dirty="0">
              <a:solidFill>
                <a:schemeClr val="tx2"/>
              </a:solidFill>
              <a:ea typeface="Economica"/>
              <a:cs typeface="Economica"/>
              <a:sym typeface="Economica"/>
            </a:endParaRPr>
          </a:p>
          <a:p>
            <a:pPr marL="444500" indent="-342900">
              <a:buSzPct val="100000"/>
            </a:pPr>
            <a:r>
              <a:rPr lang="en" sz="2000" b="1" dirty="0">
                <a:solidFill>
                  <a:schemeClr val="tx2"/>
                </a:solidFill>
                <a:ea typeface="Economica"/>
                <a:cs typeface="Economica"/>
                <a:sym typeface="Economica"/>
              </a:rPr>
              <a:t>We teach elements of </a:t>
            </a:r>
            <a:r>
              <a:rPr lang="en" sz="2000" b="1" dirty="0" smtClean="0">
                <a:solidFill>
                  <a:schemeClr val="tx2"/>
                </a:solidFill>
                <a:ea typeface="Economica"/>
                <a:cs typeface="Economica"/>
                <a:sym typeface="Economica"/>
              </a:rPr>
              <a:t>Standard </a:t>
            </a:r>
            <a:r>
              <a:rPr lang="en" sz="2000" b="1" dirty="0">
                <a:solidFill>
                  <a:schemeClr val="tx2"/>
                </a:solidFill>
                <a:ea typeface="Economica"/>
                <a:cs typeface="Economica"/>
                <a:sym typeface="Economica"/>
              </a:rPr>
              <a:t>English through code-meshing examples because in order to mesh English and another language, students must know the rules for both </a:t>
            </a:r>
            <a:r>
              <a:rPr lang="en" sz="2000" b="1" dirty="0" smtClean="0">
                <a:solidFill>
                  <a:schemeClr val="tx2"/>
                </a:solidFill>
                <a:ea typeface="Economica"/>
                <a:cs typeface="Economica"/>
                <a:sym typeface="Economica"/>
              </a:rPr>
              <a:t>languages.</a:t>
            </a:r>
          </a:p>
          <a:p>
            <a:pPr marL="444500" indent="-342900">
              <a:buSzPct val="100000"/>
            </a:pPr>
            <a:endParaRPr lang="en" sz="800" dirty="0">
              <a:solidFill>
                <a:schemeClr val="tx2"/>
              </a:solidFill>
              <a:ea typeface="Economica"/>
              <a:cs typeface="Economica"/>
              <a:sym typeface="Economica"/>
            </a:endParaRPr>
          </a:p>
          <a:p>
            <a:pPr lvl="0" rtl="0">
              <a:spcBef>
                <a:spcPts val="0"/>
              </a:spcBef>
              <a:buNone/>
            </a:pPr>
            <a:endParaRPr dirty="0"/>
          </a:p>
          <a:p>
            <a:pPr lvl="0" rtl="0">
              <a:spcBef>
                <a:spcPts val="0"/>
              </a:spcBef>
              <a:buNone/>
            </a:pPr>
            <a:endParaRPr dirty="0"/>
          </a:p>
        </p:txBody>
      </p:sp>
    </p:spTree>
    <p:extLst>
      <p:ext uri="{BB962C8B-B14F-4D97-AF65-F5344CB8AC3E}">
        <p14:creationId xmlns:p14="http://schemas.microsoft.com/office/powerpoint/2010/main" val="409534840"/>
      </p:ext>
    </p:extLst>
  </p:cSld>
  <p:clrMapOvr>
    <a:masterClrMapping/>
  </p:clrMapOvr>
  <p:transition spd="slow">
    <p:cut/>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33350"/>
            <a:ext cx="8839200" cy="609600"/>
          </a:xfrm>
        </p:spPr>
        <p:txBody>
          <a:bodyPr>
            <a:normAutofit/>
          </a:bodyPr>
          <a:lstStyle/>
          <a:p>
            <a:r>
              <a:rPr lang="en-US" sz="2500" dirty="0" smtClean="0">
                <a:solidFill>
                  <a:schemeClr val="tx2"/>
                </a:solidFill>
              </a:rPr>
              <a:t>Teaching Standard English through Code-Meshing Examples</a:t>
            </a:r>
            <a:endParaRPr lang="en-US" sz="2500" dirty="0">
              <a:solidFill>
                <a:schemeClr val="tx2"/>
              </a:solidFill>
            </a:endParaRPr>
          </a:p>
        </p:txBody>
      </p:sp>
      <p:sp>
        <p:nvSpPr>
          <p:cNvPr id="3" name="Text Placeholder 2"/>
          <p:cNvSpPr>
            <a:spLocks noGrp="1"/>
          </p:cNvSpPr>
          <p:nvPr>
            <p:ph type="body" idx="1"/>
          </p:nvPr>
        </p:nvSpPr>
        <p:spPr>
          <a:xfrm>
            <a:off x="4800600" y="1200390"/>
            <a:ext cx="4191000" cy="3581160"/>
          </a:xfrm>
          <a:solidFill>
            <a:schemeClr val="accent1">
              <a:lumMod val="75000"/>
            </a:schemeClr>
          </a:solidFill>
        </p:spPr>
        <p:txBody>
          <a:bodyPr>
            <a:normAutofit/>
          </a:bodyPr>
          <a:lstStyle/>
          <a:p>
            <a:pPr marL="0" indent="0">
              <a:buNone/>
            </a:pPr>
            <a:r>
              <a:rPr lang="en-US" sz="1750" b="1" i="1" dirty="0" smtClean="0">
                <a:solidFill>
                  <a:schemeClr val="bg1"/>
                </a:solidFill>
                <a:latin typeface="Cambria" panose="02040503050406030204" pitchFamily="18" charset="0"/>
              </a:rPr>
              <a:t>“Of course everyone thought I was the worst daughter ever. My </a:t>
            </a:r>
            <a:r>
              <a:rPr lang="en-US" sz="1750" b="1" i="1" dirty="0" err="1" smtClean="0">
                <a:solidFill>
                  <a:schemeClr val="bg1"/>
                </a:solidFill>
                <a:latin typeface="Cambria" panose="02040503050406030204" pitchFamily="18" charset="0"/>
              </a:rPr>
              <a:t>tia</a:t>
            </a:r>
            <a:r>
              <a:rPr lang="en-US" sz="1750" b="1" i="1" dirty="0" smtClean="0">
                <a:solidFill>
                  <a:schemeClr val="bg1"/>
                </a:solidFill>
                <a:latin typeface="Cambria" panose="02040503050406030204" pitchFamily="18" charset="0"/>
              </a:rPr>
              <a:t> and our neighbors kept saying, </a:t>
            </a:r>
            <a:r>
              <a:rPr lang="en-US" sz="1750" b="1" i="1" dirty="0" err="1" smtClean="0">
                <a:solidFill>
                  <a:schemeClr val="bg1"/>
                </a:solidFill>
                <a:latin typeface="Cambria" panose="02040503050406030204" pitchFamily="18" charset="0"/>
              </a:rPr>
              <a:t>Hija</a:t>
            </a:r>
            <a:r>
              <a:rPr lang="en-US" sz="1750" b="1" i="1" dirty="0" smtClean="0">
                <a:solidFill>
                  <a:schemeClr val="bg1"/>
                </a:solidFill>
                <a:latin typeface="Cambria" panose="02040503050406030204" pitchFamily="18" charset="0"/>
              </a:rPr>
              <a:t>, she’s your mother, she’s dying, but I wouldn’t listen. When I caught her hand a door opened. And I wasn’t about to turn my back on it. </a:t>
            </a:r>
          </a:p>
          <a:p>
            <a:pPr marL="0" indent="0">
              <a:buNone/>
            </a:pPr>
            <a:r>
              <a:rPr lang="en-US" sz="1750" b="1" i="1" dirty="0" smtClean="0">
                <a:solidFill>
                  <a:schemeClr val="bg1"/>
                </a:solidFill>
                <a:latin typeface="Cambria" panose="02040503050406030204" pitchFamily="18" charset="0"/>
              </a:rPr>
              <a:t>     But God, how we fought! Sick or not, dying or not, my mother wasn’t going to go down easily. She wasn’t </a:t>
            </a:r>
            <a:r>
              <a:rPr lang="en-US" sz="1750" b="1" i="1" dirty="0" err="1" smtClean="0">
                <a:solidFill>
                  <a:schemeClr val="bg1"/>
                </a:solidFill>
                <a:latin typeface="Cambria" panose="02040503050406030204" pitchFamily="18" charset="0"/>
              </a:rPr>
              <a:t>una</a:t>
            </a:r>
            <a:r>
              <a:rPr lang="en-US" sz="1750" b="1" i="1" dirty="0" smtClean="0">
                <a:solidFill>
                  <a:schemeClr val="bg1"/>
                </a:solidFill>
                <a:latin typeface="Cambria" panose="02040503050406030204" pitchFamily="18" charset="0"/>
              </a:rPr>
              <a:t> </a:t>
            </a:r>
            <a:r>
              <a:rPr lang="en-US" sz="1750" b="1" i="1" dirty="0" err="1" smtClean="0">
                <a:solidFill>
                  <a:schemeClr val="bg1"/>
                </a:solidFill>
                <a:latin typeface="Cambria" panose="02040503050406030204" pitchFamily="18" charset="0"/>
              </a:rPr>
              <a:t>pendeja</a:t>
            </a:r>
            <a:r>
              <a:rPr lang="en-US" sz="1750" b="1" i="1" dirty="0" smtClean="0">
                <a:solidFill>
                  <a:schemeClr val="bg1"/>
                </a:solidFill>
                <a:latin typeface="Cambria" panose="02040503050406030204" pitchFamily="18" charset="0"/>
              </a:rPr>
              <a:t>….”</a:t>
            </a:r>
          </a:p>
          <a:p>
            <a:pPr marL="0" indent="0" algn="r">
              <a:buNone/>
            </a:pPr>
            <a:r>
              <a:rPr lang="en-US" sz="1750" b="1" i="1" dirty="0" err="1" smtClean="0">
                <a:solidFill>
                  <a:schemeClr val="bg1"/>
                </a:solidFill>
                <a:latin typeface="Cambria" panose="02040503050406030204" pitchFamily="18" charset="0"/>
              </a:rPr>
              <a:t>Junot</a:t>
            </a:r>
            <a:r>
              <a:rPr lang="en-US" sz="1750" b="1" i="1" dirty="0" smtClean="0">
                <a:solidFill>
                  <a:schemeClr val="bg1"/>
                </a:solidFill>
                <a:latin typeface="Cambria" panose="02040503050406030204" pitchFamily="18" charset="0"/>
              </a:rPr>
              <a:t> </a:t>
            </a:r>
            <a:r>
              <a:rPr lang="en-US" sz="1750" b="1" i="1" dirty="0" err="1">
                <a:solidFill>
                  <a:schemeClr val="bg1"/>
                </a:solidFill>
                <a:latin typeface="Cambria" panose="02040503050406030204" pitchFamily="18" charset="0"/>
              </a:rPr>
              <a:t>Díaz</a:t>
            </a:r>
            <a:endParaRPr lang="en-US" sz="1750" b="1" i="1" dirty="0">
              <a:solidFill>
                <a:schemeClr val="bg1"/>
              </a:solidFill>
              <a:latin typeface="Cambria" panose="02040503050406030204" pitchFamily="18"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1200389"/>
            <a:ext cx="4648200" cy="3581161"/>
          </a:xfrm>
          <a:prstGeom prst="rect">
            <a:avLst/>
          </a:prstGeom>
        </p:spPr>
      </p:pic>
    </p:spTree>
    <p:extLst>
      <p:ext uri="{BB962C8B-B14F-4D97-AF65-F5344CB8AC3E}">
        <p14:creationId xmlns:p14="http://schemas.microsoft.com/office/powerpoint/2010/main" val="299067640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sp>
        <p:nvSpPr>
          <p:cNvPr id="68" name="Shape 68"/>
          <p:cNvSpPr txBox="1">
            <a:spLocks noGrp="1"/>
          </p:cNvSpPr>
          <p:nvPr>
            <p:ph type="title"/>
          </p:nvPr>
        </p:nvSpPr>
        <p:spPr>
          <a:xfrm>
            <a:off x="152400" y="285750"/>
            <a:ext cx="8839200" cy="533400"/>
          </a:xfrm>
          <a:prstGeom prst="rect">
            <a:avLst/>
          </a:prstGeom>
        </p:spPr>
        <p:txBody>
          <a:bodyPr lIns="91425" tIns="91425" rIns="91425" bIns="91425" anchor="b" anchorCtr="0">
            <a:noAutofit/>
          </a:bodyPr>
          <a:lstStyle/>
          <a:p>
            <a:pPr lvl="0" rtl="0">
              <a:spcBef>
                <a:spcPts val="0"/>
              </a:spcBef>
              <a:buNone/>
            </a:pPr>
            <a:r>
              <a:rPr lang="en" b="1" dirty="0">
                <a:solidFill>
                  <a:schemeClr val="tx2"/>
                </a:solidFill>
              </a:rPr>
              <a:t>What is code-meshing?</a:t>
            </a:r>
          </a:p>
        </p:txBody>
      </p:sp>
      <p:sp>
        <p:nvSpPr>
          <p:cNvPr id="69" name="Shape 69"/>
          <p:cNvSpPr txBox="1">
            <a:spLocks noGrp="1"/>
          </p:cNvSpPr>
          <p:nvPr>
            <p:ph type="body" idx="1"/>
          </p:nvPr>
        </p:nvSpPr>
        <p:spPr>
          <a:xfrm>
            <a:off x="381000" y="1123950"/>
            <a:ext cx="8382000" cy="3657600"/>
          </a:xfrm>
          <a:prstGeom prst="rect">
            <a:avLst/>
          </a:prstGeom>
        </p:spPr>
        <p:txBody>
          <a:bodyPr lIns="91425" tIns="91425" rIns="91425" bIns="91425" anchor="t" anchorCtr="0">
            <a:noAutofit/>
          </a:bodyPr>
          <a:lstStyle/>
          <a:p>
            <a:pPr marL="76200" lvl="0" indent="0" rtl="0">
              <a:spcBef>
                <a:spcPts val="0"/>
              </a:spcBef>
              <a:buSzPct val="100000"/>
              <a:buNone/>
            </a:pPr>
            <a:r>
              <a:rPr lang="en" sz="2400" b="1" dirty="0" smtClean="0">
                <a:solidFill>
                  <a:schemeClr val="tx2"/>
                </a:solidFill>
                <a:ea typeface="Economica"/>
                <a:cs typeface="Economica"/>
                <a:sym typeface="Economica"/>
              </a:rPr>
              <a:t>Controversy</a:t>
            </a:r>
            <a:r>
              <a:rPr lang="en" sz="2400" b="1" dirty="0">
                <a:solidFill>
                  <a:schemeClr val="tx2"/>
                </a:solidFill>
                <a:ea typeface="Economica"/>
                <a:cs typeface="Economica"/>
                <a:sym typeface="Economica"/>
              </a:rPr>
              <a:t>:</a:t>
            </a:r>
            <a:r>
              <a:rPr lang="en" sz="2400" dirty="0">
                <a:solidFill>
                  <a:schemeClr val="tx2"/>
                </a:solidFill>
                <a:ea typeface="Economica"/>
                <a:cs typeface="Economica"/>
                <a:sym typeface="Economica"/>
              </a:rPr>
              <a:t> </a:t>
            </a:r>
            <a:r>
              <a:rPr lang="en" sz="2400" dirty="0" smtClean="0">
                <a:solidFill>
                  <a:schemeClr val="tx2"/>
                </a:solidFill>
                <a:ea typeface="Economica"/>
                <a:cs typeface="Economica"/>
                <a:sym typeface="Economica"/>
              </a:rPr>
              <a:t>the relationship between </a:t>
            </a:r>
            <a:r>
              <a:rPr lang="en" sz="2400" i="1" dirty="0" smtClean="0">
                <a:solidFill>
                  <a:schemeClr val="tx2"/>
                </a:solidFill>
                <a:ea typeface="Economica"/>
                <a:cs typeface="Economica"/>
                <a:sym typeface="Economica"/>
              </a:rPr>
              <a:t>code-meshing</a:t>
            </a:r>
            <a:r>
              <a:rPr lang="en" sz="2400" dirty="0" smtClean="0">
                <a:solidFill>
                  <a:schemeClr val="tx2"/>
                </a:solidFill>
                <a:ea typeface="Economica"/>
                <a:cs typeface="Economica"/>
                <a:sym typeface="Economica"/>
              </a:rPr>
              <a:t> and </a:t>
            </a:r>
            <a:r>
              <a:rPr lang="en" sz="2400" i="1" dirty="0" smtClean="0">
                <a:solidFill>
                  <a:schemeClr val="tx2"/>
                </a:solidFill>
                <a:ea typeface="Economica"/>
                <a:cs typeface="Economica"/>
                <a:sym typeface="Economica"/>
              </a:rPr>
              <a:t>code-switching</a:t>
            </a:r>
            <a:r>
              <a:rPr lang="en" sz="2400" dirty="0" smtClean="0">
                <a:solidFill>
                  <a:schemeClr val="tx2"/>
                </a:solidFill>
                <a:ea typeface="Economica"/>
                <a:cs typeface="Economica"/>
                <a:sym typeface="Economica"/>
              </a:rPr>
              <a:t>?</a:t>
            </a:r>
            <a:endParaRPr lang="en" sz="2000" dirty="0" smtClean="0">
              <a:solidFill>
                <a:schemeClr val="tx2"/>
              </a:solidFill>
              <a:ea typeface="Economica"/>
              <a:cs typeface="Economica"/>
              <a:sym typeface="Economica"/>
            </a:endParaRPr>
          </a:p>
          <a:p>
            <a:pPr marL="457200" lvl="0" indent="-381000" rtl="0">
              <a:spcBef>
                <a:spcPts val="0"/>
              </a:spcBef>
              <a:buSzPct val="100000"/>
              <a:buFont typeface="Economica"/>
            </a:pPr>
            <a:endParaRPr lang="en" sz="1200" b="1" dirty="0" smtClean="0">
              <a:solidFill>
                <a:schemeClr val="tx2"/>
              </a:solidFill>
              <a:ea typeface="Economica"/>
              <a:cs typeface="Economica"/>
              <a:sym typeface="Economica"/>
            </a:endParaRPr>
          </a:p>
          <a:p>
            <a:pPr marL="419100" indent="-342900">
              <a:buSzPct val="100000"/>
            </a:pPr>
            <a:endParaRPr sz="2400" i="1" dirty="0">
              <a:solidFill>
                <a:schemeClr val="tx2"/>
              </a:solidFill>
            </a:endParaRPr>
          </a:p>
        </p:txBody>
      </p:sp>
    </p:spTree>
    <p:extLst>
      <p:ext uri="{BB962C8B-B14F-4D97-AF65-F5344CB8AC3E}">
        <p14:creationId xmlns:p14="http://schemas.microsoft.com/office/powerpoint/2010/main" val="4176394940"/>
      </p:ext>
    </p:extLst>
  </p:cSld>
  <p:clrMapOvr>
    <a:masterClrMapping/>
  </p:clrMapOvr>
  <p:transition spd="slow">
    <p:cut/>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33350"/>
            <a:ext cx="8839200" cy="609600"/>
          </a:xfrm>
        </p:spPr>
        <p:txBody>
          <a:bodyPr>
            <a:normAutofit/>
          </a:bodyPr>
          <a:lstStyle/>
          <a:p>
            <a:r>
              <a:rPr lang="en-US" sz="2500" dirty="0" smtClean="0">
                <a:solidFill>
                  <a:schemeClr val="tx2"/>
                </a:solidFill>
              </a:rPr>
              <a:t>Teaching Standard English through Code-Meshing Examples</a:t>
            </a:r>
            <a:endParaRPr lang="en-US" sz="2500" dirty="0">
              <a:solidFill>
                <a:schemeClr val="tx2"/>
              </a:solidFill>
            </a:endParaRPr>
          </a:p>
        </p:txBody>
      </p:sp>
      <p:sp>
        <p:nvSpPr>
          <p:cNvPr id="3" name="Text Placeholder 2"/>
          <p:cNvSpPr>
            <a:spLocks noGrp="1"/>
          </p:cNvSpPr>
          <p:nvPr>
            <p:ph type="body" idx="1"/>
          </p:nvPr>
        </p:nvSpPr>
        <p:spPr>
          <a:xfrm>
            <a:off x="381000" y="975939"/>
            <a:ext cx="8610600" cy="3962400"/>
          </a:xfrm>
        </p:spPr>
        <p:txBody>
          <a:bodyPr>
            <a:normAutofit/>
          </a:bodyPr>
          <a:lstStyle/>
          <a:p>
            <a:pPr marL="0" indent="0" algn="ctr">
              <a:buNone/>
            </a:pPr>
            <a:endParaRPr lang="en-US" sz="600" dirty="0" smtClean="0">
              <a:solidFill>
                <a:srgbClr val="002060"/>
              </a:solidFill>
              <a:hlinkClick r:id="rId3"/>
            </a:endParaRPr>
          </a:p>
          <a:p>
            <a:pPr marL="0" indent="0">
              <a:buNone/>
            </a:pPr>
            <a:r>
              <a:rPr lang="en-US" sz="2000" dirty="0" smtClean="0">
                <a:solidFill>
                  <a:srgbClr val="002060"/>
                </a:solidFill>
                <a:hlinkClick r:id="rId3"/>
              </a:rPr>
              <a:t>Yale Grammatical Diversity Project</a:t>
            </a:r>
            <a:r>
              <a:rPr lang="en-US" sz="2000" dirty="0" smtClean="0">
                <a:solidFill>
                  <a:srgbClr val="002060"/>
                </a:solidFill>
              </a:rPr>
              <a:t>          </a:t>
            </a:r>
          </a:p>
          <a:p>
            <a:pPr marL="0" indent="0">
              <a:buNone/>
            </a:pPr>
            <a:endParaRPr lang="en-US" sz="1200" dirty="0" smtClean="0">
              <a:solidFill>
                <a:srgbClr val="7B9899"/>
              </a:solidFill>
            </a:endParaRPr>
          </a:p>
          <a:p>
            <a:pPr marL="0" indent="0">
              <a:buNone/>
            </a:pPr>
            <a:r>
              <a:rPr lang="en-US" sz="2000" dirty="0" smtClean="0">
                <a:solidFill>
                  <a:srgbClr val="7B9899"/>
                </a:solidFill>
              </a:rPr>
              <a:t>1</a:t>
            </a:r>
            <a:r>
              <a:rPr lang="en-US" sz="2000" dirty="0">
                <a:solidFill>
                  <a:srgbClr val="7B9899"/>
                </a:solidFill>
              </a:rPr>
              <a:t>) I </a:t>
            </a:r>
            <a:r>
              <a:rPr lang="en-US" sz="2000" dirty="0" err="1">
                <a:solidFill>
                  <a:srgbClr val="7B9899"/>
                </a:solidFill>
              </a:rPr>
              <a:t>ain't</a:t>
            </a:r>
            <a:r>
              <a:rPr lang="en-US" sz="2000" dirty="0">
                <a:solidFill>
                  <a:srgbClr val="7B9899"/>
                </a:solidFill>
              </a:rPr>
              <a:t> never been drunk.</a:t>
            </a:r>
          </a:p>
          <a:p>
            <a:pPr marL="0" indent="0">
              <a:buNone/>
            </a:pPr>
            <a:r>
              <a:rPr lang="en-US" sz="2000" dirty="0">
                <a:solidFill>
                  <a:srgbClr val="7B9899"/>
                </a:solidFill>
              </a:rPr>
              <a:t>    'I've never been drunk.'</a:t>
            </a:r>
          </a:p>
          <a:p>
            <a:pPr marL="0" indent="0">
              <a:buNone/>
            </a:pPr>
            <a:r>
              <a:rPr lang="en-US" sz="1900" dirty="0">
                <a:solidFill>
                  <a:srgbClr val="7B9899"/>
                </a:solidFill>
              </a:rPr>
              <a:t>   </a:t>
            </a:r>
            <a:r>
              <a:rPr lang="en-US" sz="1700" dirty="0">
                <a:solidFill>
                  <a:srgbClr val="7B9899"/>
                </a:solidFill>
              </a:rPr>
              <a:t> </a:t>
            </a:r>
            <a:r>
              <a:rPr lang="en-US" sz="1700" dirty="0">
                <a:solidFill>
                  <a:srgbClr val="7B9899"/>
                </a:solidFill>
                <a:latin typeface="Georgia" panose="02040502050405020303" pitchFamily="18" charset="0"/>
              </a:rPr>
              <a:t>(Alabama English; </a:t>
            </a:r>
            <a:r>
              <a:rPr lang="en-US" sz="1700" dirty="0" err="1">
                <a:solidFill>
                  <a:srgbClr val="7B9899"/>
                </a:solidFill>
                <a:latin typeface="Georgia" panose="02040502050405020303" pitchFamily="18" charset="0"/>
              </a:rPr>
              <a:t>Feagin</a:t>
            </a:r>
            <a:r>
              <a:rPr lang="en-US" sz="1700" dirty="0">
                <a:solidFill>
                  <a:srgbClr val="7B9899"/>
                </a:solidFill>
                <a:latin typeface="Georgia" panose="02040502050405020303" pitchFamily="18" charset="0"/>
              </a:rPr>
              <a:t> 1979)</a:t>
            </a:r>
          </a:p>
          <a:p>
            <a:pPr marL="0" indent="0">
              <a:buNone/>
            </a:pPr>
            <a:endParaRPr lang="en-US" sz="1000" dirty="0" smtClean="0">
              <a:solidFill>
                <a:srgbClr val="7B9899"/>
              </a:solidFill>
            </a:endParaRPr>
          </a:p>
          <a:p>
            <a:pPr marL="0" indent="0">
              <a:buNone/>
            </a:pPr>
            <a:r>
              <a:rPr lang="en-US" sz="2000" dirty="0" smtClean="0">
                <a:solidFill>
                  <a:srgbClr val="7B9899"/>
                </a:solidFill>
              </a:rPr>
              <a:t>2) Nobody </a:t>
            </a:r>
            <a:r>
              <a:rPr lang="en-US" sz="2000" dirty="0" err="1">
                <a:solidFill>
                  <a:srgbClr val="7B9899"/>
                </a:solidFill>
              </a:rPr>
              <a:t>ain't</a:t>
            </a:r>
            <a:r>
              <a:rPr lang="en-US" sz="2000" dirty="0">
                <a:solidFill>
                  <a:srgbClr val="7B9899"/>
                </a:solidFill>
              </a:rPr>
              <a:t> </a:t>
            </a:r>
            <a:r>
              <a:rPr lang="en-US" sz="2000" dirty="0" err="1">
                <a:solidFill>
                  <a:srgbClr val="7B9899"/>
                </a:solidFill>
              </a:rPr>
              <a:t>doin</a:t>
            </a:r>
            <a:r>
              <a:rPr lang="en-US" sz="2000" dirty="0">
                <a:solidFill>
                  <a:srgbClr val="7B9899"/>
                </a:solidFill>
              </a:rPr>
              <a:t>' nothing' wrong.</a:t>
            </a:r>
          </a:p>
          <a:p>
            <a:pPr marL="0" indent="0">
              <a:buNone/>
            </a:pPr>
            <a:r>
              <a:rPr lang="en-US" sz="2000" dirty="0">
                <a:solidFill>
                  <a:srgbClr val="7B9899"/>
                </a:solidFill>
              </a:rPr>
              <a:t>    'Nobody is doing anything wrong.'</a:t>
            </a:r>
          </a:p>
          <a:p>
            <a:pPr marL="0" indent="0">
              <a:buNone/>
            </a:pPr>
            <a:r>
              <a:rPr lang="en-US" sz="1700" dirty="0">
                <a:solidFill>
                  <a:srgbClr val="7B9899"/>
                </a:solidFill>
                <a:latin typeface="Georgia" panose="02040502050405020303" pitchFamily="18" charset="0"/>
              </a:rPr>
              <a:t>    (West Texas English; Foreman 1999</a:t>
            </a:r>
            <a:r>
              <a:rPr lang="en-US" sz="1700" dirty="0" smtClean="0">
                <a:solidFill>
                  <a:srgbClr val="7B9899"/>
                </a:solidFill>
                <a:latin typeface="Georgia" panose="02040502050405020303" pitchFamily="18" charset="0"/>
              </a:rPr>
              <a:t>)</a:t>
            </a:r>
          </a:p>
          <a:p>
            <a:pPr marL="0" indent="0">
              <a:buNone/>
            </a:pPr>
            <a:endParaRPr lang="en-US" sz="1000" dirty="0">
              <a:solidFill>
                <a:srgbClr val="7B9899"/>
              </a:solidFill>
              <a:latin typeface="Georgia" panose="02040502050405020303" pitchFamily="18" charset="0"/>
            </a:endParaRPr>
          </a:p>
          <a:p>
            <a:pPr marL="0" lvl="0" indent="0">
              <a:buClr>
                <a:srgbClr val="D16349"/>
              </a:buClr>
              <a:buNone/>
            </a:pPr>
            <a:r>
              <a:rPr lang="en-US" sz="2000" dirty="0">
                <a:solidFill>
                  <a:srgbClr val="7B9899"/>
                </a:solidFill>
              </a:rPr>
              <a:t>3) I don't never have no problems.</a:t>
            </a:r>
          </a:p>
          <a:p>
            <a:pPr marL="0" lvl="0" indent="0">
              <a:buClr>
                <a:srgbClr val="D16349"/>
              </a:buClr>
              <a:buNone/>
            </a:pPr>
            <a:r>
              <a:rPr lang="en-US" sz="2000" dirty="0">
                <a:solidFill>
                  <a:srgbClr val="7B9899"/>
                </a:solidFill>
              </a:rPr>
              <a:t>    'I don't ever have any problems.'</a:t>
            </a:r>
          </a:p>
          <a:p>
            <a:pPr marL="0" lvl="0" indent="0">
              <a:buClr>
                <a:srgbClr val="D16349"/>
              </a:buClr>
              <a:buNone/>
            </a:pPr>
            <a:r>
              <a:rPr lang="en-US" sz="1700" dirty="0">
                <a:solidFill>
                  <a:srgbClr val="7B9899"/>
                </a:solidFill>
              </a:rPr>
              <a:t>     (African American English; Green 2002)</a:t>
            </a:r>
          </a:p>
          <a:p>
            <a:pPr marL="0" indent="0">
              <a:buNone/>
            </a:pPr>
            <a:endParaRPr lang="en-US" sz="1200" dirty="0">
              <a:solidFill>
                <a:srgbClr val="7B9899"/>
              </a:solidFill>
              <a:latin typeface="Georgia" panose="02040502050405020303" pitchFamily="18" charset="0"/>
            </a:endParaRPr>
          </a:p>
          <a:p>
            <a:pPr marL="0" indent="0">
              <a:buNone/>
            </a:pPr>
            <a:endParaRPr lang="en-US" sz="2000" dirty="0" smtClean="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05400" y="1104842"/>
            <a:ext cx="3657600" cy="3690851"/>
          </a:xfrm>
          <a:prstGeom prst="rect">
            <a:avLst/>
          </a:prstGeom>
        </p:spPr>
      </p:pic>
    </p:spTree>
    <p:extLst>
      <p:ext uri="{BB962C8B-B14F-4D97-AF65-F5344CB8AC3E}">
        <p14:creationId xmlns:p14="http://schemas.microsoft.com/office/powerpoint/2010/main" val="326139753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sp>
        <p:nvSpPr>
          <p:cNvPr id="86" name="Shape 86"/>
          <p:cNvSpPr txBox="1">
            <a:spLocks noGrp="1"/>
          </p:cNvSpPr>
          <p:nvPr>
            <p:ph type="title"/>
          </p:nvPr>
        </p:nvSpPr>
        <p:spPr>
          <a:xfrm>
            <a:off x="152400" y="209550"/>
            <a:ext cx="8839200" cy="864599"/>
          </a:xfrm>
          <a:prstGeom prst="rect">
            <a:avLst/>
          </a:prstGeom>
        </p:spPr>
        <p:txBody>
          <a:bodyPr lIns="91425" tIns="91425" rIns="91425" bIns="91425" anchor="b" anchorCtr="0">
            <a:noAutofit/>
          </a:bodyPr>
          <a:lstStyle/>
          <a:p>
            <a:pPr algn="l"/>
            <a:r>
              <a:rPr lang="en" sz="3200" b="1" dirty="0" smtClean="0">
                <a:solidFill>
                  <a:schemeClr val="tx2"/>
                </a:solidFill>
              </a:rPr>
              <a:t>                  How </a:t>
            </a:r>
            <a:r>
              <a:rPr lang="en" sz="3200" b="1" dirty="0">
                <a:solidFill>
                  <a:schemeClr val="tx2"/>
                </a:solidFill>
              </a:rPr>
              <a:t>do we teach code-meshing? </a:t>
            </a:r>
            <a:r>
              <a:rPr lang="en" sz="2800" dirty="0">
                <a:solidFill>
                  <a:schemeClr val="tx2"/>
                </a:solidFill>
              </a:rPr>
              <a:t/>
            </a:r>
            <a:br>
              <a:rPr lang="en" sz="2800" dirty="0">
                <a:solidFill>
                  <a:schemeClr val="tx2"/>
                </a:solidFill>
              </a:rPr>
            </a:br>
            <a:r>
              <a:rPr lang="en" sz="2550" dirty="0">
                <a:solidFill>
                  <a:schemeClr val="tx2"/>
                </a:solidFill>
              </a:rPr>
              <a:t>General Principles</a:t>
            </a:r>
          </a:p>
        </p:txBody>
      </p:sp>
      <p:sp>
        <p:nvSpPr>
          <p:cNvPr id="87" name="Shape 87"/>
          <p:cNvSpPr txBox="1">
            <a:spLocks noGrp="1"/>
          </p:cNvSpPr>
          <p:nvPr>
            <p:ph type="body" idx="1"/>
          </p:nvPr>
        </p:nvSpPr>
        <p:spPr>
          <a:xfrm>
            <a:off x="304800" y="1123950"/>
            <a:ext cx="8520599" cy="3765000"/>
          </a:xfrm>
          <a:prstGeom prst="rect">
            <a:avLst/>
          </a:prstGeom>
        </p:spPr>
        <p:txBody>
          <a:bodyPr lIns="91425" tIns="91425" rIns="91425" bIns="91425" anchor="t" anchorCtr="0">
            <a:noAutofit/>
          </a:bodyPr>
          <a:lstStyle/>
          <a:p>
            <a:pPr marL="444500" indent="-342900">
              <a:buSzPct val="100000"/>
            </a:pPr>
            <a:r>
              <a:rPr lang="en" sz="2000" dirty="0" smtClean="0">
                <a:solidFill>
                  <a:schemeClr val="tx2"/>
                </a:solidFill>
                <a:ea typeface="Economica"/>
                <a:cs typeface="Economica"/>
                <a:sym typeface="Economica"/>
              </a:rPr>
              <a:t>We </a:t>
            </a:r>
            <a:r>
              <a:rPr lang="en" sz="2000" dirty="0">
                <a:solidFill>
                  <a:schemeClr val="tx2"/>
                </a:solidFill>
                <a:ea typeface="Economica"/>
                <a:cs typeface="Economica"/>
                <a:sym typeface="Economica"/>
              </a:rPr>
              <a:t>encourage students to explore their own language resources and experiment with code-meshing in free writing and early </a:t>
            </a:r>
            <a:r>
              <a:rPr lang="en" sz="2000" dirty="0" smtClean="0">
                <a:solidFill>
                  <a:schemeClr val="tx2"/>
                </a:solidFill>
                <a:ea typeface="Economica"/>
                <a:cs typeface="Economica"/>
                <a:sym typeface="Economica"/>
              </a:rPr>
              <a:t>drafts.</a:t>
            </a:r>
            <a:endParaRPr lang="en" sz="1200" dirty="0" smtClean="0">
              <a:solidFill>
                <a:schemeClr val="tx2"/>
              </a:solidFill>
              <a:ea typeface="Economica"/>
              <a:cs typeface="Economica"/>
              <a:sym typeface="Economica"/>
            </a:endParaRPr>
          </a:p>
          <a:p>
            <a:pPr marL="444500" indent="-342900">
              <a:buSzPct val="100000"/>
            </a:pPr>
            <a:endParaRPr lang="en" sz="800" dirty="0">
              <a:solidFill>
                <a:schemeClr val="tx2"/>
              </a:solidFill>
              <a:ea typeface="Economica"/>
              <a:cs typeface="Economica"/>
              <a:sym typeface="Economica"/>
            </a:endParaRPr>
          </a:p>
          <a:p>
            <a:pPr marL="444500" indent="-342900">
              <a:buSzPct val="100000"/>
            </a:pPr>
            <a:r>
              <a:rPr lang="en" sz="2000" dirty="0">
                <a:solidFill>
                  <a:schemeClr val="tx2"/>
                </a:solidFill>
                <a:ea typeface="Economica"/>
                <a:cs typeface="Economica"/>
                <a:sym typeface="Economica"/>
              </a:rPr>
              <a:t>We teach elements of </a:t>
            </a:r>
            <a:r>
              <a:rPr lang="en" sz="2000" dirty="0" smtClean="0">
                <a:solidFill>
                  <a:schemeClr val="tx2"/>
                </a:solidFill>
                <a:ea typeface="Economica"/>
                <a:cs typeface="Economica"/>
                <a:sym typeface="Economica"/>
              </a:rPr>
              <a:t>Standard </a:t>
            </a:r>
            <a:r>
              <a:rPr lang="en" sz="2000" dirty="0">
                <a:solidFill>
                  <a:schemeClr val="tx2"/>
                </a:solidFill>
                <a:ea typeface="Economica"/>
                <a:cs typeface="Economica"/>
                <a:sym typeface="Economica"/>
              </a:rPr>
              <a:t>English through code-meshing examples because in order to mesh English and another language, students must know the rules for both </a:t>
            </a:r>
            <a:r>
              <a:rPr lang="en" sz="2000" dirty="0" smtClean="0">
                <a:solidFill>
                  <a:schemeClr val="tx2"/>
                </a:solidFill>
                <a:ea typeface="Economica"/>
                <a:cs typeface="Economica"/>
                <a:sym typeface="Economica"/>
              </a:rPr>
              <a:t>languages.</a:t>
            </a:r>
          </a:p>
          <a:p>
            <a:pPr marL="444500" indent="-342900">
              <a:buSzPct val="100000"/>
            </a:pPr>
            <a:endParaRPr lang="en" sz="800" dirty="0">
              <a:solidFill>
                <a:schemeClr val="tx2"/>
              </a:solidFill>
              <a:ea typeface="Economica"/>
              <a:cs typeface="Economica"/>
              <a:sym typeface="Economica"/>
            </a:endParaRPr>
          </a:p>
          <a:p>
            <a:pPr marL="444500" indent="-342900">
              <a:buSzPct val="100000"/>
            </a:pPr>
            <a:r>
              <a:rPr lang="en" sz="2000" b="1" dirty="0">
                <a:solidFill>
                  <a:schemeClr val="tx2"/>
                </a:solidFill>
                <a:ea typeface="Economica"/>
                <a:cs typeface="Economica"/>
                <a:sym typeface="Economica"/>
              </a:rPr>
              <a:t>We use real examples of code-meshing to explore issues related to biases and </a:t>
            </a:r>
            <a:r>
              <a:rPr lang="en" sz="2000" b="1" dirty="0" smtClean="0">
                <a:solidFill>
                  <a:schemeClr val="tx2"/>
                </a:solidFill>
                <a:ea typeface="Economica"/>
                <a:cs typeface="Economica"/>
                <a:sym typeface="Economica"/>
              </a:rPr>
              <a:t>assumptions </a:t>
            </a:r>
            <a:r>
              <a:rPr lang="en" sz="2000" b="1" dirty="0">
                <a:solidFill>
                  <a:schemeClr val="tx2"/>
                </a:solidFill>
                <a:ea typeface="Economica"/>
                <a:cs typeface="Economica"/>
                <a:sym typeface="Economica"/>
              </a:rPr>
              <a:t>about individuals and groups of people who speak a particular language or dialect in a certain context</a:t>
            </a:r>
            <a:r>
              <a:rPr lang="en" sz="2000" b="1" dirty="0" smtClean="0">
                <a:solidFill>
                  <a:schemeClr val="tx2"/>
                </a:solidFill>
                <a:ea typeface="Economica"/>
                <a:cs typeface="Economica"/>
                <a:sym typeface="Economica"/>
              </a:rPr>
              <a:t>.</a:t>
            </a:r>
          </a:p>
          <a:p>
            <a:pPr marL="101600" indent="0">
              <a:buSzPct val="100000"/>
              <a:buNone/>
            </a:pPr>
            <a:endParaRPr lang="en" sz="800" strike="sngStrike" dirty="0">
              <a:solidFill>
                <a:schemeClr val="tx2"/>
              </a:solidFill>
              <a:ea typeface="Economica"/>
              <a:cs typeface="Economica"/>
              <a:sym typeface="Economica"/>
            </a:endParaRPr>
          </a:p>
          <a:p>
            <a:pPr lvl="0" rtl="0">
              <a:spcBef>
                <a:spcPts val="0"/>
              </a:spcBef>
              <a:buNone/>
            </a:pPr>
            <a:endParaRPr dirty="0"/>
          </a:p>
          <a:p>
            <a:pPr lvl="0" rtl="0">
              <a:spcBef>
                <a:spcPts val="0"/>
              </a:spcBef>
              <a:buNone/>
            </a:pPr>
            <a:endParaRPr dirty="0"/>
          </a:p>
        </p:txBody>
      </p:sp>
    </p:spTree>
    <p:extLst>
      <p:ext uri="{BB962C8B-B14F-4D97-AF65-F5344CB8AC3E}">
        <p14:creationId xmlns:p14="http://schemas.microsoft.com/office/powerpoint/2010/main" val="409534840"/>
      </p:ext>
    </p:extLst>
  </p:cSld>
  <p:clrMapOvr>
    <a:masterClrMapping/>
  </p:clrMapOvr>
  <p:transition spd="slow">
    <p:cut/>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09550"/>
            <a:ext cx="8534400" cy="569214"/>
          </a:xfrm>
        </p:spPr>
        <p:txBody>
          <a:bodyPr>
            <a:noAutofit/>
          </a:bodyPr>
          <a:lstStyle/>
          <a:p>
            <a:r>
              <a:rPr lang="en-US" sz="3600" b="1" dirty="0" smtClean="0">
                <a:solidFill>
                  <a:schemeClr val="tx2"/>
                </a:solidFill>
              </a:rPr>
              <a:t>Key &amp; Peele: Phone Call</a:t>
            </a:r>
            <a:endParaRPr lang="en-US" sz="3600" b="1" dirty="0">
              <a:solidFill>
                <a:schemeClr val="tx2"/>
              </a:solidFill>
            </a:endParaRPr>
          </a:p>
        </p:txBody>
      </p:sp>
      <p:pic>
        <p:nvPicPr>
          <p:cNvPr id="4" name="Key &amp; Peele_Phone_Call.avi">
            <a:hlinkClick r:id="" action="ppaction://media"/>
          </p:cNvPr>
          <p:cNvPicPr>
            <a:picLocks noGrp="1" noChangeAspect="1"/>
          </p:cNvPicPr>
          <p:nvPr>
            <p:ph sz="quarter" idx="1"/>
            <a:videoFile r:link="rId2"/>
            <p:extLst>
              <p:ext uri="{DAA4B4D4-6D71-4841-9C94-3DE7FCFB9230}">
                <p14:media xmlns:p14="http://schemas.microsoft.com/office/powerpoint/2010/main" r:embed="rId1"/>
              </p:ext>
            </p:extLst>
          </p:nvPr>
        </p:nvPicPr>
        <p:blipFill>
          <a:blip r:embed="rId5"/>
          <a:stretch>
            <a:fillRect/>
          </a:stretch>
        </p:blipFill>
        <p:spPr>
          <a:xfrm>
            <a:off x="1504950" y="1144588"/>
            <a:ext cx="6096000" cy="3429000"/>
          </a:xfrm>
        </p:spPr>
      </p:pic>
    </p:spTree>
    <p:extLst>
      <p:ext uri="{BB962C8B-B14F-4D97-AF65-F5344CB8AC3E}">
        <p14:creationId xmlns:p14="http://schemas.microsoft.com/office/powerpoint/2010/main" val="30350895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sp>
        <p:nvSpPr>
          <p:cNvPr id="86" name="Shape 86"/>
          <p:cNvSpPr txBox="1">
            <a:spLocks noGrp="1"/>
          </p:cNvSpPr>
          <p:nvPr>
            <p:ph type="title"/>
          </p:nvPr>
        </p:nvSpPr>
        <p:spPr>
          <a:xfrm>
            <a:off x="152400" y="209550"/>
            <a:ext cx="8839200" cy="864599"/>
          </a:xfrm>
          <a:prstGeom prst="rect">
            <a:avLst/>
          </a:prstGeom>
        </p:spPr>
        <p:txBody>
          <a:bodyPr lIns="91425" tIns="91425" rIns="91425" bIns="91425" anchor="b" anchorCtr="0">
            <a:noAutofit/>
          </a:bodyPr>
          <a:lstStyle/>
          <a:p>
            <a:pPr algn="l"/>
            <a:r>
              <a:rPr lang="en" sz="3200" b="1" dirty="0" smtClean="0">
                <a:solidFill>
                  <a:schemeClr val="tx2"/>
                </a:solidFill>
              </a:rPr>
              <a:t>                  How </a:t>
            </a:r>
            <a:r>
              <a:rPr lang="en" sz="3200" b="1" dirty="0">
                <a:solidFill>
                  <a:schemeClr val="tx2"/>
                </a:solidFill>
              </a:rPr>
              <a:t>do we teach code-meshing? </a:t>
            </a:r>
            <a:r>
              <a:rPr lang="en" sz="2800" dirty="0">
                <a:solidFill>
                  <a:schemeClr val="tx2"/>
                </a:solidFill>
              </a:rPr>
              <a:t/>
            </a:r>
            <a:br>
              <a:rPr lang="en" sz="2800" dirty="0">
                <a:solidFill>
                  <a:schemeClr val="tx2"/>
                </a:solidFill>
              </a:rPr>
            </a:br>
            <a:r>
              <a:rPr lang="en" sz="2550" dirty="0">
                <a:solidFill>
                  <a:schemeClr val="tx2"/>
                </a:solidFill>
              </a:rPr>
              <a:t>General Principles</a:t>
            </a:r>
          </a:p>
        </p:txBody>
      </p:sp>
      <p:sp>
        <p:nvSpPr>
          <p:cNvPr id="87" name="Shape 87"/>
          <p:cNvSpPr txBox="1">
            <a:spLocks noGrp="1"/>
          </p:cNvSpPr>
          <p:nvPr>
            <p:ph type="body" idx="1"/>
          </p:nvPr>
        </p:nvSpPr>
        <p:spPr>
          <a:xfrm>
            <a:off x="304800" y="971550"/>
            <a:ext cx="8520599" cy="3917400"/>
          </a:xfrm>
          <a:prstGeom prst="rect">
            <a:avLst/>
          </a:prstGeom>
        </p:spPr>
        <p:txBody>
          <a:bodyPr lIns="91425" tIns="91425" rIns="91425" bIns="91425" anchor="t" anchorCtr="0">
            <a:noAutofit/>
          </a:bodyPr>
          <a:lstStyle/>
          <a:p>
            <a:pPr marL="444500" indent="-342900">
              <a:buSzPct val="100000"/>
            </a:pPr>
            <a:r>
              <a:rPr lang="en" sz="2000" dirty="0" smtClean="0">
                <a:solidFill>
                  <a:schemeClr val="tx2"/>
                </a:solidFill>
                <a:ea typeface="Economica"/>
                <a:cs typeface="Economica"/>
                <a:sym typeface="Economica"/>
              </a:rPr>
              <a:t>We </a:t>
            </a:r>
            <a:r>
              <a:rPr lang="en" sz="2000" dirty="0">
                <a:solidFill>
                  <a:schemeClr val="tx2"/>
                </a:solidFill>
                <a:ea typeface="Economica"/>
                <a:cs typeface="Economica"/>
                <a:sym typeface="Economica"/>
              </a:rPr>
              <a:t>encourage students to explore their own language resources and experiment with code-meshing in free writing and early </a:t>
            </a:r>
            <a:r>
              <a:rPr lang="en" sz="2000" dirty="0" smtClean="0">
                <a:solidFill>
                  <a:schemeClr val="tx2"/>
                </a:solidFill>
                <a:ea typeface="Economica"/>
                <a:cs typeface="Economica"/>
                <a:sym typeface="Economica"/>
              </a:rPr>
              <a:t>drafts.</a:t>
            </a:r>
            <a:endParaRPr lang="en" sz="1200" dirty="0" smtClean="0">
              <a:solidFill>
                <a:schemeClr val="tx2"/>
              </a:solidFill>
              <a:ea typeface="Economica"/>
              <a:cs typeface="Economica"/>
              <a:sym typeface="Economica"/>
            </a:endParaRPr>
          </a:p>
          <a:p>
            <a:pPr marL="444500" indent="-342900">
              <a:buSzPct val="100000"/>
            </a:pPr>
            <a:endParaRPr lang="en" sz="800" dirty="0">
              <a:solidFill>
                <a:schemeClr val="tx2"/>
              </a:solidFill>
              <a:ea typeface="Economica"/>
              <a:cs typeface="Economica"/>
              <a:sym typeface="Economica"/>
            </a:endParaRPr>
          </a:p>
          <a:p>
            <a:pPr marL="444500" indent="-342900">
              <a:buSzPct val="100000"/>
            </a:pPr>
            <a:r>
              <a:rPr lang="en" sz="2000" dirty="0">
                <a:solidFill>
                  <a:schemeClr val="tx2"/>
                </a:solidFill>
                <a:ea typeface="Economica"/>
                <a:cs typeface="Economica"/>
                <a:sym typeface="Economica"/>
              </a:rPr>
              <a:t>We teach elements of </a:t>
            </a:r>
            <a:r>
              <a:rPr lang="en" sz="2000" dirty="0" smtClean="0">
                <a:solidFill>
                  <a:schemeClr val="tx2"/>
                </a:solidFill>
                <a:ea typeface="Economica"/>
                <a:cs typeface="Economica"/>
                <a:sym typeface="Economica"/>
              </a:rPr>
              <a:t>Standard </a:t>
            </a:r>
            <a:r>
              <a:rPr lang="en" sz="2000" dirty="0">
                <a:solidFill>
                  <a:schemeClr val="tx2"/>
                </a:solidFill>
                <a:ea typeface="Economica"/>
                <a:cs typeface="Economica"/>
                <a:sym typeface="Economica"/>
              </a:rPr>
              <a:t>English through code-meshing examples because in order to mesh English and another language, students must know the rules for both </a:t>
            </a:r>
            <a:r>
              <a:rPr lang="en" sz="2000" dirty="0" smtClean="0">
                <a:solidFill>
                  <a:schemeClr val="tx2"/>
                </a:solidFill>
                <a:ea typeface="Economica"/>
                <a:cs typeface="Economica"/>
                <a:sym typeface="Economica"/>
              </a:rPr>
              <a:t>languages</a:t>
            </a:r>
          </a:p>
          <a:p>
            <a:pPr marL="444500" indent="-342900">
              <a:buSzPct val="100000"/>
            </a:pPr>
            <a:endParaRPr lang="en" sz="800" dirty="0">
              <a:solidFill>
                <a:schemeClr val="tx2"/>
              </a:solidFill>
              <a:ea typeface="Economica"/>
              <a:cs typeface="Economica"/>
              <a:sym typeface="Economica"/>
            </a:endParaRPr>
          </a:p>
          <a:p>
            <a:pPr marL="444500" indent="-342900">
              <a:buSzPct val="100000"/>
            </a:pPr>
            <a:r>
              <a:rPr lang="en" sz="2000" dirty="0">
                <a:solidFill>
                  <a:schemeClr val="tx2"/>
                </a:solidFill>
                <a:ea typeface="Economica"/>
                <a:cs typeface="Economica"/>
                <a:sym typeface="Economica"/>
              </a:rPr>
              <a:t>We use real examples of code-meshing to explore issues related to biases and </a:t>
            </a:r>
            <a:r>
              <a:rPr lang="en" sz="2000" dirty="0" smtClean="0">
                <a:solidFill>
                  <a:schemeClr val="tx2"/>
                </a:solidFill>
                <a:ea typeface="Economica"/>
                <a:cs typeface="Economica"/>
                <a:sym typeface="Economica"/>
              </a:rPr>
              <a:t>assumptions </a:t>
            </a:r>
            <a:r>
              <a:rPr lang="en" sz="2000" dirty="0">
                <a:solidFill>
                  <a:schemeClr val="tx2"/>
                </a:solidFill>
                <a:ea typeface="Economica"/>
                <a:cs typeface="Economica"/>
                <a:sym typeface="Economica"/>
              </a:rPr>
              <a:t>about individuals and groups of people who speak a particular language or dialect in a certain context</a:t>
            </a:r>
            <a:r>
              <a:rPr lang="en" sz="2000" dirty="0" smtClean="0">
                <a:solidFill>
                  <a:schemeClr val="tx2"/>
                </a:solidFill>
                <a:ea typeface="Economica"/>
                <a:cs typeface="Economica"/>
                <a:sym typeface="Economica"/>
              </a:rPr>
              <a:t>.</a:t>
            </a:r>
          </a:p>
          <a:p>
            <a:pPr marL="101600" indent="0">
              <a:buSzPct val="100000"/>
              <a:buNone/>
            </a:pPr>
            <a:endParaRPr lang="en" sz="800" strike="sngStrike" dirty="0">
              <a:solidFill>
                <a:schemeClr val="tx2"/>
              </a:solidFill>
              <a:ea typeface="Economica"/>
              <a:cs typeface="Economica"/>
              <a:sym typeface="Economica"/>
            </a:endParaRPr>
          </a:p>
          <a:p>
            <a:pPr marL="444500" indent="-342900">
              <a:buSzPct val="100000"/>
            </a:pPr>
            <a:r>
              <a:rPr lang="en" sz="2000" b="1" dirty="0">
                <a:solidFill>
                  <a:schemeClr val="tx2"/>
                </a:solidFill>
                <a:ea typeface="Economica"/>
                <a:cs typeface="Economica"/>
                <a:sym typeface="Economica"/>
              </a:rPr>
              <a:t>We support students interested in code-meshing opportunities, especially </a:t>
            </a:r>
            <a:r>
              <a:rPr lang="en" sz="2000" b="1" dirty="0" smtClean="0">
                <a:solidFill>
                  <a:schemeClr val="tx2"/>
                </a:solidFill>
                <a:ea typeface="Economica"/>
                <a:cs typeface="Economica"/>
                <a:sym typeface="Economica"/>
              </a:rPr>
              <a:t>in understanding their advantages</a:t>
            </a:r>
            <a:r>
              <a:rPr lang="en" sz="2000" b="1" dirty="0">
                <a:solidFill>
                  <a:schemeClr val="tx2"/>
                </a:solidFill>
                <a:ea typeface="Economica"/>
                <a:cs typeface="Economica"/>
                <a:sym typeface="Economica"/>
              </a:rPr>
              <a:t>, risks, and </a:t>
            </a:r>
            <a:r>
              <a:rPr lang="en" sz="2000" b="1" dirty="0" smtClean="0">
                <a:solidFill>
                  <a:schemeClr val="tx2"/>
                </a:solidFill>
                <a:ea typeface="Economica"/>
                <a:cs typeface="Economica"/>
                <a:sym typeface="Economica"/>
              </a:rPr>
              <a:t>challenges.</a:t>
            </a:r>
            <a:endParaRPr lang="en" sz="2000" b="1" dirty="0">
              <a:solidFill>
                <a:schemeClr val="tx2"/>
              </a:solidFill>
              <a:ea typeface="Economica"/>
              <a:cs typeface="Economica"/>
              <a:sym typeface="Economica"/>
            </a:endParaRPr>
          </a:p>
          <a:p>
            <a:pPr lvl="0" rtl="0">
              <a:spcBef>
                <a:spcPts val="0"/>
              </a:spcBef>
              <a:buNone/>
            </a:pPr>
            <a:endParaRPr b="1" dirty="0"/>
          </a:p>
          <a:p>
            <a:pPr lvl="0" rtl="0">
              <a:spcBef>
                <a:spcPts val="0"/>
              </a:spcBef>
              <a:buNone/>
            </a:pPr>
            <a:endParaRPr dirty="0"/>
          </a:p>
        </p:txBody>
      </p:sp>
    </p:spTree>
    <p:extLst>
      <p:ext uri="{BB962C8B-B14F-4D97-AF65-F5344CB8AC3E}">
        <p14:creationId xmlns:p14="http://schemas.microsoft.com/office/powerpoint/2010/main" val="2552959992"/>
      </p:ext>
    </p:extLst>
  </p:cSld>
  <p:clrMapOvr>
    <a:masterClrMapping/>
  </p:clrMapOvr>
  <p:transition spd="slow">
    <p:cut/>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sp>
        <p:nvSpPr>
          <p:cNvPr id="86" name="Shape 86"/>
          <p:cNvSpPr txBox="1">
            <a:spLocks noGrp="1"/>
          </p:cNvSpPr>
          <p:nvPr>
            <p:ph type="title"/>
          </p:nvPr>
        </p:nvSpPr>
        <p:spPr>
          <a:xfrm>
            <a:off x="152400" y="209550"/>
            <a:ext cx="8839200" cy="864599"/>
          </a:xfrm>
          <a:prstGeom prst="rect">
            <a:avLst/>
          </a:prstGeom>
        </p:spPr>
        <p:txBody>
          <a:bodyPr lIns="91425" tIns="91425" rIns="91425" bIns="91425" anchor="b" anchorCtr="0">
            <a:noAutofit/>
          </a:bodyPr>
          <a:lstStyle/>
          <a:p>
            <a:pPr algn="l"/>
            <a:r>
              <a:rPr lang="en" sz="3200" b="1" dirty="0" smtClean="0">
                <a:solidFill>
                  <a:schemeClr val="tx2"/>
                </a:solidFill>
              </a:rPr>
              <a:t>                  How </a:t>
            </a:r>
            <a:r>
              <a:rPr lang="en" sz="3200" b="1" dirty="0">
                <a:solidFill>
                  <a:schemeClr val="tx2"/>
                </a:solidFill>
              </a:rPr>
              <a:t>do we teach code-meshing? </a:t>
            </a:r>
            <a:r>
              <a:rPr lang="en" sz="2800" dirty="0">
                <a:solidFill>
                  <a:schemeClr val="tx2"/>
                </a:solidFill>
              </a:rPr>
              <a:t/>
            </a:r>
            <a:br>
              <a:rPr lang="en" sz="2800" dirty="0">
                <a:solidFill>
                  <a:schemeClr val="tx2"/>
                </a:solidFill>
              </a:rPr>
            </a:br>
            <a:r>
              <a:rPr lang="en" sz="2550" dirty="0" smtClean="0">
                <a:solidFill>
                  <a:schemeClr val="tx2"/>
                </a:solidFill>
              </a:rPr>
              <a:t>Specific Approaches</a:t>
            </a:r>
            <a:endParaRPr lang="en" sz="2550" dirty="0">
              <a:solidFill>
                <a:schemeClr val="tx2"/>
              </a:solidFill>
            </a:endParaRPr>
          </a:p>
        </p:txBody>
      </p:sp>
      <p:sp>
        <p:nvSpPr>
          <p:cNvPr id="87" name="Shape 87"/>
          <p:cNvSpPr txBox="1">
            <a:spLocks noGrp="1"/>
          </p:cNvSpPr>
          <p:nvPr>
            <p:ph type="body" idx="1"/>
          </p:nvPr>
        </p:nvSpPr>
        <p:spPr>
          <a:xfrm>
            <a:off x="304800" y="1123950"/>
            <a:ext cx="8520599" cy="3765000"/>
          </a:xfrm>
          <a:prstGeom prst="rect">
            <a:avLst/>
          </a:prstGeom>
        </p:spPr>
        <p:txBody>
          <a:bodyPr lIns="91425" tIns="91425" rIns="91425" bIns="91425" anchor="t" anchorCtr="0">
            <a:noAutofit/>
          </a:bodyPr>
          <a:lstStyle/>
          <a:p>
            <a:pPr marL="76200" lvl="0" indent="0">
              <a:buClr>
                <a:srgbClr val="D16349"/>
              </a:buClr>
              <a:buSzPct val="100000"/>
              <a:buNone/>
            </a:pPr>
            <a:r>
              <a:rPr lang="en" sz="2000" dirty="0">
                <a:solidFill>
                  <a:schemeClr val="tx2"/>
                </a:solidFill>
                <a:ea typeface="Economica"/>
                <a:cs typeface="Economica"/>
                <a:sym typeface="Economica"/>
              </a:rPr>
              <a:t>We design pilot lessons and writing assignments to support students’ investigations of how code-meshing occurs within and beyond the writing classroom</a:t>
            </a:r>
            <a:r>
              <a:rPr lang="en" sz="2000" dirty="0" smtClean="0">
                <a:solidFill>
                  <a:schemeClr val="tx2"/>
                </a:solidFill>
                <a:ea typeface="Economica"/>
                <a:cs typeface="Economica"/>
                <a:sym typeface="Economica"/>
              </a:rPr>
              <a:t>:</a:t>
            </a:r>
          </a:p>
          <a:p>
            <a:pPr marL="76200" lvl="0" indent="0">
              <a:buClr>
                <a:srgbClr val="D16349"/>
              </a:buClr>
              <a:buSzPct val="100000"/>
              <a:buNone/>
            </a:pPr>
            <a:endParaRPr lang="en" sz="800" dirty="0">
              <a:solidFill>
                <a:schemeClr val="tx2"/>
              </a:solidFill>
              <a:ea typeface="Economica"/>
              <a:cs typeface="Economica"/>
              <a:sym typeface="Economica"/>
            </a:endParaRPr>
          </a:p>
          <a:p>
            <a:pPr lvl="0" rtl="0">
              <a:spcBef>
                <a:spcPts val="0"/>
              </a:spcBef>
              <a:buNone/>
            </a:pPr>
            <a:endParaRPr dirty="0"/>
          </a:p>
          <a:p>
            <a:pPr lvl="0" rtl="0">
              <a:spcBef>
                <a:spcPts val="0"/>
              </a:spcBef>
              <a:buNone/>
            </a:pPr>
            <a:endParaRPr dirty="0"/>
          </a:p>
        </p:txBody>
      </p:sp>
    </p:spTree>
    <p:extLst>
      <p:ext uri="{BB962C8B-B14F-4D97-AF65-F5344CB8AC3E}">
        <p14:creationId xmlns:p14="http://schemas.microsoft.com/office/powerpoint/2010/main" val="792277844"/>
      </p:ext>
    </p:extLst>
  </p:cSld>
  <p:clrMapOvr>
    <a:masterClrMapping/>
  </p:clrMapOvr>
  <p:transition spd="slow">
    <p:cut/>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sp>
        <p:nvSpPr>
          <p:cNvPr id="86" name="Shape 86"/>
          <p:cNvSpPr txBox="1">
            <a:spLocks noGrp="1"/>
          </p:cNvSpPr>
          <p:nvPr>
            <p:ph type="title"/>
          </p:nvPr>
        </p:nvSpPr>
        <p:spPr>
          <a:xfrm>
            <a:off x="152400" y="209550"/>
            <a:ext cx="8839200" cy="864599"/>
          </a:xfrm>
          <a:prstGeom prst="rect">
            <a:avLst/>
          </a:prstGeom>
        </p:spPr>
        <p:txBody>
          <a:bodyPr lIns="91425" tIns="91425" rIns="91425" bIns="91425" anchor="b" anchorCtr="0">
            <a:noAutofit/>
          </a:bodyPr>
          <a:lstStyle/>
          <a:p>
            <a:pPr algn="l"/>
            <a:r>
              <a:rPr lang="en" sz="3200" b="1" dirty="0" smtClean="0">
                <a:solidFill>
                  <a:schemeClr val="tx2"/>
                </a:solidFill>
              </a:rPr>
              <a:t>                  How </a:t>
            </a:r>
            <a:r>
              <a:rPr lang="en" sz="3200" b="1" dirty="0">
                <a:solidFill>
                  <a:schemeClr val="tx2"/>
                </a:solidFill>
              </a:rPr>
              <a:t>do we teach code-meshing? </a:t>
            </a:r>
            <a:r>
              <a:rPr lang="en" sz="2800" dirty="0">
                <a:solidFill>
                  <a:schemeClr val="tx2"/>
                </a:solidFill>
              </a:rPr>
              <a:t/>
            </a:r>
            <a:br>
              <a:rPr lang="en" sz="2800" dirty="0">
                <a:solidFill>
                  <a:schemeClr val="tx2"/>
                </a:solidFill>
              </a:rPr>
            </a:br>
            <a:r>
              <a:rPr lang="en" sz="2550" dirty="0" smtClean="0">
                <a:solidFill>
                  <a:schemeClr val="tx2"/>
                </a:solidFill>
              </a:rPr>
              <a:t>Specific Approaches</a:t>
            </a:r>
            <a:endParaRPr lang="en" sz="2550" dirty="0">
              <a:solidFill>
                <a:schemeClr val="tx2"/>
              </a:solidFill>
            </a:endParaRPr>
          </a:p>
        </p:txBody>
      </p:sp>
      <p:sp>
        <p:nvSpPr>
          <p:cNvPr id="87" name="Shape 87"/>
          <p:cNvSpPr txBox="1">
            <a:spLocks noGrp="1"/>
          </p:cNvSpPr>
          <p:nvPr>
            <p:ph type="body" idx="1"/>
          </p:nvPr>
        </p:nvSpPr>
        <p:spPr>
          <a:xfrm>
            <a:off x="304800" y="1123950"/>
            <a:ext cx="8520599" cy="3765000"/>
          </a:xfrm>
          <a:prstGeom prst="rect">
            <a:avLst/>
          </a:prstGeom>
        </p:spPr>
        <p:txBody>
          <a:bodyPr lIns="91425" tIns="91425" rIns="91425" bIns="91425" anchor="t" anchorCtr="0">
            <a:noAutofit/>
          </a:bodyPr>
          <a:lstStyle/>
          <a:p>
            <a:pPr marL="76200" lvl="0" indent="0">
              <a:buClr>
                <a:srgbClr val="D16349"/>
              </a:buClr>
              <a:buSzPct val="100000"/>
              <a:buNone/>
            </a:pPr>
            <a:r>
              <a:rPr lang="en" sz="2000" dirty="0">
                <a:solidFill>
                  <a:schemeClr val="tx2"/>
                </a:solidFill>
                <a:ea typeface="Economica"/>
                <a:cs typeface="Economica"/>
                <a:sym typeface="Economica"/>
              </a:rPr>
              <a:t>We design pilot lessons and writing assignments to support students’ investigations of how code-meshing occurs within and beyond the writing classroom</a:t>
            </a:r>
            <a:r>
              <a:rPr lang="en" sz="2000" dirty="0" smtClean="0">
                <a:solidFill>
                  <a:schemeClr val="tx2"/>
                </a:solidFill>
                <a:ea typeface="Economica"/>
                <a:cs typeface="Economica"/>
                <a:sym typeface="Economica"/>
              </a:rPr>
              <a:t>:</a:t>
            </a:r>
          </a:p>
          <a:p>
            <a:pPr marL="76200" lvl="0" indent="0">
              <a:buClr>
                <a:srgbClr val="D16349"/>
              </a:buClr>
              <a:buSzPct val="100000"/>
              <a:buNone/>
            </a:pPr>
            <a:endParaRPr lang="en" sz="800" dirty="0">
              <a:solidFill>
                <a:schemeClr val="tx2"/>
              </a:solidFill>
              <a:ea typeface="Economica"/>
              <a:cs typeface="Economica"/>
              <a:sym typeface="Economica"/>
            </a:endParaRPr>
          </a:p>
          <a:p>
            <a:pPr marL="889000" lvl="1" indent="-342900">
              <a:buClr>
                <a:srgbClr val="CCB400"/>
              </a:buClr>
              <a:buSzPct val="100000"/>
              <a:buFont typeface="Arial" panose="020B0604020202020204" pitchFamily="34" charset="0"/>
              <a:buChar char="•"/>
            </a:pPr>
            <a:r>
              <a:rPr lang="en" sz="2000" b="1" dirty="0">
                <a:ea typeface="Economica"/>
                <a:cs typeface="Economica"/>
                <a:sym typeface="Economica"/>
              </a:rPr>
              <a:t>Code-meshing as something that arises organically in the classroom:</a:t>
            </a:r>
          </a:p>
          <a:p>
            <a:pPr marL="1346200" lvl="2" indent="-342900">
              <a:buClr>
                <a:srgbClr val="8CADAE"/>
              </a:buClr>
              <a:buSzPct val="100000"/>
              <a:buFont typeface="Arial" panose="020B0604020202020204" pitchFamily="34" charset="0"/>
              <a:buChar char="•"/>
            </a:pPr>
            <a:r>
              <a:rPr lang="en" dirty="0">
                <a:solidFill>
                  <a:schemeClr val="tx2"/>
                </a:solidFill>
                <a:ea typeface="Economica"/>
                <a:cs typeface="Economica"/>
                <a:sym typeface="Economica"/>
              </a:rPr>
              <a:t>courses centered on language</a:t>
            </a:r>
          </a:p>
          <a:p>
            <a:pPr marL="1346200" lvl="2" indent="-342900">
              <a:buClr>
                <a:srgbClr val="8CADAE"/>
              </a:buClr>
              <a:buSzPct val="100000"/>
              <a:buFont typeface="Arial" panose="020B0604020202020204" pitchFamily="34" charset="0"/>
              <a:buChar char="•"/>
            </a:pPr>
            <a:r>
              <a:rPr lang="en" dirty="0">
                <a:solidFill>
                  <a:schemeClr val="tx2"/>
                </a:solidFill>
                <a:ea typeface="Economica"/>
                <a:cs typeface="Economica"/>
                <a:sym typeface="Economica"/>
              </a:rPr>
              <a:t>courses centered on culture</a:t>
            </a:r>
          </a:p>
          <a:p>
            <a:pPr lvl="0" rtl="0">
              <a:spcBef>
                <a:spcPts val="0"/>
              </a:spcBef>
              <a:buNone/>
            </a:pPr>
            <a:endParaRPr dirty="0"/>
          </a:p>
          <a:p>
            <a:pPr lvl="0" rtl="0">
              <a:spcBef>
                <a:spcPts val="0"/>
              </a:spcBef>
              <a:buNone/>
            </a:pPr>
            <a:endParaRPr dirty="0"/>
          </a:p>
        </p:txBody>
      </p:sp>
    </p:spTree>
    <p:extLst>
      <p:ext uri="{BB962C8B-B14F-4D97-AF65-F5344CB8AC3E}">
        <p14:creationId xmlns:p14="http://schemas.microsoft.com/office/powerpoint/2010/main" val="3798688923"/>
      </p:ext>
    </p:extLst>
  </p:cSld>
  <p:clrMapOvr>
    <a:masterClrMapping/>
  </p:clrMapOvr>
  <p:transition spd="slow">
    <p:cut/>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sp>
        <p:nvSpPr>
          <p:cNvPr id="86" name="Shape 86"/>
          <p:cNvSpPr txBox="1">
            <a:spLocks noGrp="1"/>
          </p:cNvSpPr>
          <p:nvPr>
            <p:ph type="title"/>
          </p:nvPr>
        </p:nvSpPr>
        <p:spPr>
          <a:xfrm>
            <a:off x="152400" y="209550"/>
            <a:ext cx="8839200" cy="864599"/>
          </a:xfrm>
          <a:prstGeom prst="rect">
            <a:avLst/>
          </a:prstGeom>
        </p:spPr>
        <p:txBody>
          <a:bodyPr lIns="91425" tIns="91425" rIns="91425" bIns="91425" anchor="b" anchorCtr="0">
            <a:noAutofit/>
          </a:bodyPr>
          <a:lstStyle/>
          <a:p>
            <a:pPr algn="l"/>
            <a:r>
              <a:rPr lang="en" sz="3200" b="1" dirty="0" smtClean="0">
                <a:solidFill>
                  <a:schemeClr val="tx2"/>
                </a:solidFill>
              </a:rPr>
              <a:t>                  How </a:t>
            </a:r>
            <a:r>
              <a:rPr lang="en" sz="3200" b="1" dirty="0">
                <a:solidFill>
                  <a:schemeClr val="tx2"/>
                </a:solidFill>
              </a:rPr>
              <a:t>do we teach code-meshing? </a:t>
            </a:r>
            <a:r>
              <a:rPr lang="en" sz="2800" dirty="0">
                <a:solidFill>
                  <a:schemeClr val="tx2"/>
                </a:solidFill>
              </a:rPr>
              <a:t/>
            </a:r>
            <a:br>
              <a:rPr lang="en" sz="2800" dirty="0">
                <a:solidFill>
                  <a:schemeClr val="tx2"/>
                </a:solidFill>
              </a:rPr>
            </a:br>
            <a:r>
              <a:rPr lang="en" sz="2550" dirty="0" smtClean="0">
                <a:solidFill>
                  <a:schemeClr val="tx2"/>
                </a:solidFill>
              </a:rPr>
              <a:t>Specific Approaches</a:t>
            </a:r>
            <a:endParaRPr lang="en" sz="2550" dirty="0">
              <a:solidFill>
                <a:schemeClr val="tx2"/>
              </a:solidFill>
            </a:endParaRPr>
          </a:p>
        </p:txBody>
      </p:sp>
      <p:sp>
        <p:nvSpPr>
          <p:cNvPr id="87" name="Shape 87"/>
          <p:cNvSpPr txBox="1">
            <a:spLocks noGrp="1"/>
          </p:cNvSpPr>
          <p:nvPr>
            <p:ph type="body" idx="1"/>
          </p:nvPr>
        </p:nvSpPr>
        <p:spPr>
          <a:xfrm>
            <a:off x="304800" y="1123950"/>
            <a:ext cx="8520599" cy="3765000"/>
          </a:xfrm>
          <a:prstGeom prst="rect">
            <a:avLst/>
          </a:prstGeom>
        </p:spPr>
        <p:txBody>
          <a:bodyPr lIns="91425" tIns="91425" rIns="91425" bIns="91425" anchor="t" anchorCtr="0">
            <a:noAutofit/>
          </a:bodyPr>
          <a:lstStyle/>
          <a:p>
            <a:pPr marL="76200" lvl="0" indent="0">
              <a:buClr>
                <a:srgbClr val="D16349"/>
              </a:buClr>
              <a:buSzPct val="100000"/>
              <a:buNone/>
            </a:pPr>
            <a:r>
              <a:rPr lang="en" sz="2000" dirty="0">
                <a:solidFill>
                  <a:schemeClr val="tx2"/>
                </a:solidFill>
                <a:ea typeface="Economica"/>
                <a:cs typeface="Economica"/>
                <a:sym typeface="Economica"/>
              </a:rPr>
              <a:t>We design pilot lessons and writing assignments to support students’ investigations of how code-meshing occurs within and beyond the writing classroom</a:t>
            </a:r>
            <a:r>
              <a:rPr lang="en" sz="2000" dirty="0" smtClean="0">
                <a:solidFill>
                  <a:schemeClr val="tx2"/>
                </a:solidFill>
                <a:ea typeface="Economica"/>
                <a:cs typeface="Economica"/>
                <a:sym typeface="Economica"/>
              </a:rPr>
              <a:t>:</a:t>
            </a:r>
          </a:p>
          <a:p>
            <a:pPr marL="76200" lvl="0" indent="0">
              <a:buClr>
                <a:srgbClr val="D16349"/>
              </a:buClr>
              <a:buSzPct val="100000"/>
              <a:buNone/>
            </a:pPr>
            <a:endParaRPr lang="en" sz="800" dirty="0">
              <a:solidFill>
                <a:schemeClr val="tx2"/>
              </a:solidFill>
              <a:ea typeface="Economica"/>
              <a:cs typeface="Economica"/>
              <a:sym typeface="Economica"/>
            </a:endParaRPr>
          </a:p>
          <a:p>
            <a:pPr marL="889000" lvl="1" indent="-342900">
              <a:buClr>
                <a:srgbClr val="CCB400"/>
              </a:buClr>
              <a:buSzPct val="100000"/>
              <a:buFont typeface="Arial" panose="020B0604020202020204" pitchFamily="34" charset="0"/>
              <a:buChar char="•"/>
            </a:pPr>
            <a:r>
              <a:rPr lang="en" sz="2000" b="1" dirty="0">
                <a:ea typeface="Economica"/>
                <a:cs typeface="Economica"/>
                <a:sym typeface="Economica"/>
              </a:rPr>
              <a:t>Code-meshing as something that arises organically in the classroom:</a:t>
            </a:r>
          </a:p>
          <a:p>
            <a:pPr marL="1346200" lvl="2" indent="-342900">
              <a:buClr>
                <a:srgbClr val="8CADAE"/>
              </a:buClr>
              <a:buSzPct val="100000"/>
              <a:buFont typeface="Arial" panose="020B0604020202020204" pitchFamily="34" charset="0"/>
              <a:buChar char="•"/>
            </a:pPr>
            <a:r>
              <a:rPr lang="en" dirty="0">
                <a:solidFill>
                  <a:schemeClr val="tx2"/>
                </a:solidFill>
                <a:ea typeface="Economica"/>
                <a:cs typeface="Economica"/>
                <a:sym typeface="Economica"/>
              </a:rPr>
              <a:t>courses centered on language</a:t>
            </a:r>
          </a:p>
          <a:p>
            <a:pPr marL="1346200" lvl="2" indent="-342900">
              <a:buClr>
                <a:srgbClr val="8CADAE"/>
              </a:buClr>
              <a:buSzPct val="100000"/>
              <a:buFont typeface="Arial" panose="020B0604020202020204" pitchFamily="34" charset="0"/>
              <a:buChar char="•"/>
            </a:pPr>
            <a:r>
              <a:rPr lang="en" dirty="0">
                <a:solidFill>
                  <a:schemeClr val="tx2"/>
                </a:solidFill>
                <a:ea typeface="Economica"/>
                <a:cs typeface="Economica"/>
                <a:sym typeface="Economica"/>
              </a:rPr>
              <a:t>courses centered on culture</a:t>
            </a:r>
          </a:p>
          <a:p>
            <a:pPr marL="889000" lvl="1" indent="-342900">
              <a:buClr>
                <a:srgbClr val="CCB400"/>
              </a:buClr>
              <a:buSzPct val="100000"/>
              <a:buFont typeface="Arial" panose="020B0604020202020204" pitchFamily="34" charset="0"/>
              <a:buChar char="•"/>
            </a:pPr>
            <a:r>
              <a:rPr lang="en" sz="2000" b="1" dirty="0" smtClean="0">
                <a:ea typeface="Economica"/>
                <a:cs typeface="Economica"/>
                <a:sym typeface="Economica"/>
              </a:rPr>
              <a:t>Code-meshing </a:t>
            </a:r>
            <a:r>
              <a:rPr lang="en" sz="2000" b="1" dirty="0">
                <a:ea typeface="Economica"/>
                <a:cs typeface="Economica"/>
                <a:sym typeface="Economica"/>
              </a:rPr>
              <a:t>as a unit</a:t>
            </a:r>
          </a:p>
          <a:p>
            <a:pPr marL="1346200" lvl="2" indent="-342900">
              <a:buClr>
                <a:srgbClr val="8CADAE"/>
              </a:buClr>
              <a:buSzPct val="100000"/>
              <a:buFont typeface="Arial" panose="020B0604020202020204" pitchFamily="34" charset="0"/>
              <a:buChar char="•"/>
            </a:pPr>
            <a:r>
              <a:rPr lang="en" dirty="0">
                <a:solidFill>
                  <a:schemeClr val="tx2"/>
                </a:solidFill>
                <a:ea typeface="Economica"/>
                <a:cs typeface="Economica"/>
                <a:sym typeface="Economica"/>
              </a:rPr>
              <a:t>an integral part of the research writing unit</a:t>
            </a:r>
          </a:p>
          <a:p>
            <a:pPr marL="1346200" lvl="2" indent="-342900">
              <a:buClr>
                <a:srgbClr val="8CADAE"/>
              </a:buClr>
              <a:buSzPct val="100000"/>
              <a:buFont typeface="Arial" panose="020B0604020202020204" pitchFamily="34" charset="0"/>
              <a:buChar char="•"/>
            </a:pPr>
            <a:r>
              <a:rPr lang="en" dirty="0">
                <a:solidFill>
                  <a:schemeClr val="tx2"/>
                </a:solidFill>
                <a:ea typeface="Economica"/>
                <a:cs typeface="Economica"/>
                <a:sym typeface="Economica"/>
              </a:rPr>
              <a:t>applicable to a wide range of theme-based writing courses</a:t>
            </a:r>
          </a:p>
          <a:p>
            <a:pPr lvl="0" rtl="0">
              <a:spcBef>
                <a:spcPts val="0"/>
              </a:spcBef>
              <a:buNone/>
            </a:pPr>
            <a:endParaRPr dirty="0"/>
          </a:p>
          <a:p>
            <a:pPr lvl="0" rtl="0">
              <a:spcBef>
                <a:spcPts val="0"/>
              </a:spcBef>
              <a:buNone/>
            </a:pPr>
            <a:endParaRPr dirty="0"/>
          </a:p>
        </p:txBody>
      </p:sp>
    </p:spTree>
    <p:extLst>
      <p:ext uri="{BB962C8B-B14F-4D97-AF65-F5344CB8AC3E}">
        <p14:creationId xmlns:p14="http://schemas.microsoft.com/office/powerpoint/2010/main" val="3798688923"/>
      </p:ext>
    </p:extLst>
  </p:cSld>
  <p:clrMapOvr>
    <a:masterClrMapping/>
  </p:clrMapOvr>
  <p:transition spd="slow">
    <p:cut/>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sp>
        <p:nvSpPr>
          <p:cNvPr id="86" name="Shape 86"/>
          <p:cNvSpPr txBox="1">
            <a:spLocks noGrp="1"/>
          </p:cNvSpPr>
          <p:nvPr>
            <p:ph type="title"/>
          </p:nvPr>
        </p:nvSpPr>
        <p:spPr>
          <a:xfrm>
            <a:off x="152400" y="209550"/>
            <a:ext cx="8839200" cy="864599"/>
          </a:xfrm>
          <a:prstGeom prst="rect">
            <a:avLst/>
          </a:prstGeom>
        </p:spPr>
        <p:txBody>
          <a:bodyPr lIns="91425" tIns="91425" rIns="91425" bIns="91425" anchor="b" anchorCtr="0">
            <a:noAutofit/>
          </a:bodyPr>
          <a:lstStyle/>
          <a:p>
            <a:pPr algn="l"/>
            <a:r>
              <a:rPr lang="en" sz="3200" b="1" dirty="0" smtClean="0">
                <a:solidFill>
                  <a:schemeClr val="tx2"/>
                </a:solidFill>
              </a:rPr>
              <a:t>                  How </a:t>
            </a:r>
            <a:r>
              <a:rPr lang="en" sz="3200" b="1" dirty="0">
                <a:solidFill>
                  <a:schemeClr val="tx2"/>
                </a:solidFill>
              </a:rPr>
              <a:t>do we teach code-meshing? </a:t>
            </a:r>
            <a:r>
              <a:rPr lang="en" sz="2800" dirty="0">
                <a:solidFill>
                  <a:schemeClr val="tx2"/>
                </a:solidFill>
              </a:rPr>
              <a:t/>
            </a:r>
            <a:br>
              <a:rPr lang="en" sz="2800" dirty="0">
                <a:solidFill>
                  <a:schemeClr val="tx2"/>
                </a:solidFill>
              </a:rPr>
            </a:br>
            <a:r>
              <a:rPr lang="en" sz="2550" dirty="0" smtClean="0">
                <a:solidFill>
                  <a:schemeClr val="tx2"/>
                </a:solidFill>
              </a:rPr>
              <a:t>Specific Approaches</a:t>
            </a:r>
            <a:endParaRPr lang="en" sz="2550" dirty="0">
              <a:solidFill>
                <a:schemeClr val="tx2"/>
              </a:solidFill>
            </a:endParaRPr>
          </a:p>
        </p:txBody>
      </p:sp>
      <p:sp>
        <p:nvSpPr>
          <p:cNvPr id="87" name="Shape 87"/>
          <p:cNvSpPr txBox="1">
            <a:spLocks noGrp="1"/>
          </p:cNvSpPr>
          <p:nvPr>
            <p:ph type="body" idx="1"/>
          </p:nvPr>
        </p:nvSpPr>
        <p:spPr>
          <a:xfrm>
            <a:off x="304800" y="1123950"/>
            <a:ext cx="8520599" cy="3765000"/>
          </a:xfrm>
          <a:prstGeom prst="rect">
            <a:avLst/>
          </a:prstGeom>
        </p:spPr>
        <p:txBody>
          <a:bodyPr lIns="91425" tIns="91425" rIns="91425" bIns="91425" anchor="t" anchorCtr="0">
            <a:noAutofit/>
          </a:bodyPr>
          <a:lstStyle/>
          <a:p>
            <a:pPr marL="76200" lvl="0" indent="0">
              <a:buClr>
                <a:srgbClr val="D16349"/>
              </a:buClr>
              <a:buSzPct val="100000"/>
              <a:buNone/>
            </a:pPr>
            <a:r>
              <a:rPr lang="en" sz="2000" dirty="0">
                <a:solidFill>
                  <a:schemeClr val="tx2"/>
                </a:solidFill>
                <a:ea typeface="Economica"/>
                <a:cs typeface="Economica"/>
                <a:sym typeface="Economica"/>
              </a:rPr>
              <a:t>We design pilot lessons and writing assignments to support students’ investigations of how code-meshing occurs within and beyond the writing classroom</a:t>
            </a:r>
            <a:r>
              <a:rPr lang="en" sz="2000" dirty="0" smtClean="0">
                <a:solidFill>
                  <a:schemeClr val="tx2"/>
                </a:solidFill>
                <a:ea typeface="Economica"/>
                <a:cs typeface="Economica"/>
                <a:sym typeface="Economica"/>
              </a:rPr>
              <a:t>:</a:t>
            </a:r>
          </a:p>
          <a:p>
            <a:pPr marL="76200" lvl="0" indent="0">
              <a:buClr>
                <a:srgbClr val="D16349"/>
              </a:buClr>
              <a:buSzPct val="100000"/>
              <a:buNone/>
            </a:pPr>
            <a:endParaRPr lang="en" sz="800" dirty="0">
              <a:solidFill>
                <a:schemeClr val="tx2"/>
              </a:solidFill>
              <a:ea typeface="Economica"/>
              <a:cs typeface="Economica"/>
              <a:sym typeface="Economica"/>
            </a:endParaRPr>
          </a:p>
          <a:p>
            <a:pPr marL="889000" lvl="1" indent="-342900">
              <a:buClr>
                <a:srgbClr val="CCB400"/>
              </a:buClr>
              <a:buSzPct val="100000"/>
              <a:buFont typeface="Arial" panose="020B0604020202020204" pitchFamily="34" charset="0"/>
              <a:buChar char="•"/>
            </a:pPr>
            <a:r>
              <a:rPr lang="en" sz="2000" b="1" dirty="0">
                <a:ea typeface="Economica"/>
                <a:cs typeface="Economica"/>
                <a:sym typeface="Economica"/>
              </a:rPr>
              <a:t>Code-meshing as something that arises organically in the classroom:</a:t>
            </a:r>
          </a:p>
          <a:p>
            <a:pPr marL="1346200" lvl="2" indent="-342900">
              <a:buClr>
                <a:srgbClr val="8CADAE"/>
              </a:buClr>
              <a:buSzPct val="100000"/>
              <a:buFont typeface="Arial" panose="020B0604020202020204" pitchFamily="34" charset="0"/>
              <a:buChar char="•"/>
            </a:pPr>
            <a:r>
              <a:rPr lang="en" dirty="0">
                <a:solidFill>
                  <a:schemeClr val="tx2"/>
                </a:solidFill>
                <a:ea typeface="Economica"/>
                <a:cs typeface="Economica"/>
                <a:sym typeface="Economica"/>
              </a:rPr>
              <a:t>courses centered on language</a:t>
            </a:r>
          </a:p>
          <a:p>
            <a:pPr marL="1346200" lvl="2" indent="-342900">
              <a:buClr>
                <a:srgbClr val="8CADAE"/>
              </a:buClr>
              <a:buSzPct val="100000"/>
              <a:buFont typeface="Arial" panose="020B0604020202020204" pitchFamily="34" charset="0"/>
              <a:buChar char="•"/>
            </a:pPr>
            <a:r>
              <a:rPr lang="en" dirty="0">
                <a:solidFill>
                  <a:schemeClr val="tx2"/>
                </a:solidFill>
                <a:ea typeface="Economica"/>
                <a:cs typeface="Economica"/>
                <a:sym typeface="Economica"/>
              </a:rPr>
              <a:t>courses centered on culture</a:t>
            </a:r>
          </a:p>
          <a:p>
            <a:pPr marL="889000" lvl="1" indent="-342900">
              <a:buClr>
                <a:srgbClr val="CCB400"/>
              </a:buClr>
              <a:buSzPct val="100000"/>
              <a:buFont typeface="Arial" panose="020B0604020202020204" pitchFamily="34" charset="0"/>
              <a:buChar char="•"/>
            </a:pPr>
            <a:r>
              <a:rPr lang="en" sz="2000" b="1" dirty="0" smtClean="0">
                <a:ea typeface="Economica"/>
                <a:cs typeface="Economica"/>
                <a:sym typeface="Economica"/>
              </a:rPr>
              <a:t>Code-meshing </a:t>
            </a:r>
            <a:r>
              <a:rPr lang="en" sz="2000" b="1" dirty="0">
                <a:ea typeface="Economica"/>
                <a:cs typeface="Economica"/>
                <a:sym typeface="Economica"/>
              </a:rPr>
              <a:t>as a unit</a:t>
            </a:r>
          </a:p>
          <a:p>
            <a:pPr marL="1346200" lvl="2" indent="-342900">
              <a:buClr>
                <a:srgbClr val="8CADAE"/>
              </a:buClr>
              <a:buSzPct val="100000"/>
              <a:buFont typeface="Arial" panose="020B0604020202020204" pitchFamily="34" charset="0"/>
              <a:buChar char="•"/>
            </a:pPr>
            <a:r>
              <a:rPr lang="en" dirty="0">
                <a:solidFill>
                  <a:schemeClr val="tx2"/>
                </a:solidFill>
                <a:ea typeface="Economica"/>
                <a:cs typeface="Economica"/>
                <a:sym typeface="Economica"/>
              </a:rPr>
              <a:t>an integral part of the research writing unit</a:t>
            </a:r>
          </a:p>
          <a:p>
            <a:pPr marL="1346200" lvl="2" indent="-342900">
              <a:buClr>
                <a:srgbClr val="8CADAE"/>
              </a:buClr>
              <a:buSzPct val="100000"/>
              <a:buFont typeface="Arial" panose="020B0604020202020204" pitchFamily="34" charset="0"/>
              <a:buChar char="•"/>
            </a:pPr>
            <a:r>
              <a:rPr lang="en" dirty="0">
                <a:solidFill>
                  <a:schemeClr val="tx2"/>
                </a:solidFill>
                <a:ea typeface="Economica"/>
                <a:cs typeface="Economica"/>
                <a:sym typeface="Economica"/>
              </a:rPr>
              <a:t>applicable to a wide range of theme-based writing courses</a:t>
            </a:r>
          </a:p>
          <a:p>
            <a:pPr marL="889000" lvl="1" indent="-342900">
              <a:buClr>
                <a:srgbClr val="CCB400"/>
              </a:buClr>
              <a:buSzPct val="100000"/>
              <a:buFont typeface="Arial" panose="020B0604020202020204" pitchFamily="34" charset="0"/>
              <a:buChar char="•"/>
            </a:pPr>
            <a:r>
              <a:rPr lang="en" sz="2000" b="1" dirty="0">
                <a:solidFill>
                  <a:srgbClr val="646B86"/>
                </a:solidFill>
                <a:ea typeface="Economica"/>
                <a:cs typeface="Economica"/>
                <a:sym typeface="Economica"/>
              </a:rPr>
              <a:t>Code-meshing in 1-on-1 tutoring contexts</a:t>
            </a:r>
          </a:p>
          <a:p>
            <a:pPr lvl="0" rtl="0">
              <a:spcBef>
                <a:spcPts val="0"/>
              </a:spcBef>
              <a:buNone/>
            </a:pPr>
            <a:endParaRPr dirty="0"/>
          </a:p>
          <a:p>
            <a:pPr lvl="0" rtl="0">
              <a:spcBef>
                <a:spcPts val="0"/>
              </a:spcBef>
              <a:buNone/>
            </a:pPr>
            <a:endParaRPr dirty="0"/>
          </a:p>
        </p:txBody>
      </p:sp>
    </p:spTree>
    <p:extLst>
      <p:ext uri="{BB962C8B-B14F-4D97-AF65-F5344CB8AC3E}">
        <p14:creationId xmlns:p14="http://schemas.microsoft.com/office/powerpoint/2010/main" val="3798688923"/>
      </p:ext>
    </p:extLst>
  </p:cSld>
  <p:clrMapOvr>
    <a:masterClrMapping/>
  </p:clrMapOvr>
  <p:transition spd="slow">
    <p:cut/>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Shape 98"/>
          <p:cNvSpPr txBox="1">
            <a:spLocks noGrp="1"/>
          </p:cNvSpPr>
          <p:nvPr>
            <p:ph type="title"/>
          </p:nvPr>
        </p:nvSpPr>
        <p:spPr>
          <a:xfrm>
            <a:off x="304800" y="285750"/>
            <a:ext cx="8520599" cy="533399"/>
          </a:xfrm>
          <a:prstGeom prst="rect">
            <a:avLst/>
          </a:prstGeom>
        </p:spPr>
        <p:txBody>
          <a:bodyPr lIns="91425" tIns="91425" rIns="91425" bIns="91425" anchor="b" anchorCtr="0">
            <a:noAutofit/>
          </a:bodyPr>
          <a:lstStyle/>
          <a:p>
            <a:pPr lvl="0">
              <a:spcBef>
                <a:spcPts val="0"/>
              </a:spcBef>
              <a:buNone/>
            </a:pPr>
            <a:r>
              <a:rPr lang="en" dirty="0">
                <a:solidFill>
                  <a:schemeClr val="tx2"/>
                </a:solidFill>
              </a:rPr>
              <a:t>Whitney’s class: </a:t>
            </a:r>
            <a:r>
              <a:rPr lang="en" sz="1800" b="1" dirty="0">
                <a:solidFill>
                  <a:schemeClr val="tx2"/>
                </a:solidFill>
              </a:rPr>
              <a:t>Language as a Window into the Mind</a:t>
            </a:r>
          </a:p>
        </p:txBody>
      </p:sp>
      <p:sp>
        <p:nvSpPr>
          <p:cNvPr id="99" name="Shape 99"/>
          <p:cNvSpPr txBox="1">
            <a:spLocks noGrp="1"/>
          </p:cNvSpPr>
          <p:nvPr>
            <p:ph type="body" idx="1"/>
          </p:nvPr>
        </p:nvSpPr>
        <p:spPr>
          <a:xfrm>
            <a:off x="-152400" y="1047750"/>
            <a:ext cx="9273746" cy="3886199"/>
          </a:xfrm>
          <a:prstGeom prst="rect">
            <a:avLst/>
          </a:prstGeom>
        </p:spPr>
        <p:txBody>
          <a:bodyPr lIns="91425" tIns="91425" rIns="91425" bIns="91425" anchor="t" anchorCtr="0">
            <a:noAutofit/>
          </a:bodyPr>
          <a:lstStyle/>
          <a:p>
            <a:pPr marL="457200" lvl="0" indent="-381000">
              <a:buSzPct val="100000"/>
              <a:buFont typeface="Economica"/>
            </a:pPr>
            <a:endParaRPr lang="en-US" sz="1200" b="1" dirty="0" smtClean="0">
              <a:solidFill>
                <a:schemeClr val="tx2"/>
              </a:solidFill>
              <a:ea typeface="Economica"/>
              <a:cs typeface="Economica"/>
              <a:sym typeface="Economica"/>
            </a:endParaRPr>
          </a:p>
          <a:p>
            <a:pPr marL="457200" lvl="0" indent="-381000">
              <a:buSzPct val="100000"/>
              <a:buFont typeface="Economica"/>
            </a:pPr>
            <a:r>
              <a:rPr lang="en-US" sz="2000" b="1" dirty="0" smtClean="0">
                <a:solidFill>
                  <a:schemeClr val="tx2"/>
                </a:solidFill>
                <a:ea typeface="Economica"/>
                <a:cs typeface="Economica"/>
                <a:sym typeface="Economica"/>
              </a:rPr>
              <a:t>language </a:t>
            </a:r>
            <a:r>
              <a:rPr lang="en-US" sz="2000" b="1" dirty="0">
                <a:solidFill>
                  <a:schemeClr val="tx2"/>
                </a:solidFill>
                <a:ea typeface="Economica"/>
                <a:cs typeface="Economica"/>
                <a:sym typeface="Economica"/>
              </a:rPr>
              <a:t>as “object of study</a:t>
            </a:r>
            <a:r>
              <a:rPr lang="en-US" sz="2000" b="1" dirty="0" smtClean="0">
                <a:solidFill>
                  <a:schemeClr val="tx2"/>
                </a:solidFill>
                <a:ea typeface="Economica"/>
                <a:cs typeface="Economica"/>
                <a:sym typeface="Economica"/>
              </a:rPr>
              <a:t>” </a:t>
            </a:r>
            <a:r>
              <a:rPr lang="en-US" sz="2000" b="1" dirty="0">
                <a:solidFill>
                  <a:schemeClr val="tx2"/>
                </a:solidFill>
                <a:ea typeface="Economica"/>
                <a:cs typeface="Economica"/>
                <a:sym typeface="Economica"/>
              </a:rPr>
              <a:t>and as “playground</a:t>
            </a:r>
            <a:r>
              <a:rPr lang="en-US" sz="2000" b="1" dirty="0" smtClean="0">
                <a:solidFill>
                  <a:schemeClr val="tx2"/>
                </a:solidFill>
                <a:ea typeface="Economica"/>
                <a:cs typeface="Economica"/>
                <a:sym typeface="Economica"/>
              </a:rPr>
              <a:t>”</a:t>
            </a:r>
            <a:endParaRPr lang="en-US" sz="1200" b="1" dirty="0" smtClean="0">
              <a:solidFill>
                <a:schemeClr val="tx2"/>
              </a:solidFill>
              <a:ea typeface="Economica"/>
              <a:cs typeface="Economica"/>
              <a:sym typeface="Economica"/>
            </a:endParaRPr>
          </a:p>
          <a:p>
            <a:pPr marL="457200" lvl="0" indent="-381000">
              <a:buSzPct val="100000"/>
              <a:buFont typeface="Economica"/>
            </a:pPr>
            <a:r>
              <a:rPr lang="en-US" sz="1200" b="1" dirty="0" smtClean="0">
                <a:solidFill>
                  <a:schemeClr val="tx2"/>
                </a:solidFill>
                <a:ea typeface="Economica"/>
                <a:cs typeface="Economica"/>
                <a:sym typeface="Economica"/>
              </a:rPr>
              <a:t> </a:t>
            </a:r>
            <a:endParaRPr lang="en-US" sz="1200" b="1" dirty="0">
              <a:solidFill>
                <a:schemeClr val="tx2"/>
              </a:solidFill>
              <a:ea typeface="Economica"/>
              <a:cs typeface="Economica"/>
              <a:sym typeface="Economica"/>
            </a:endParaRPr>
          </a:p>
          <a:p>
            <a:pPr marL="901700" lvl="1" indent="-342900">
              <a:buClr>
                <a:srgbClr val="CCB400"/>
              </a:buClr>
              <a:buSzPct val="100000"/>
              <a:buFont typeface="Arial" panose="020B0604020202020204" pitchFamily="34" charset="0"/>
              <a:buChar char="•"/>
            </a:pPr>
            <a:r>
              <a:rPr lang="en-US" sz="1900" dirty="0">
                <a:solidFill>
                  <a:srgbClr val="646B86"/>
                </a:solidFill>
                <a:ea typeface="Economica"/>
                <a:cs typeface="Economica"/>
                <a:sym typeface="Economica"/>
              </a:rPr>
              <a:t>e</a:t>
            </a:r>
            <a:r>
              <a:rPr lang="en-US" sz="1900" dirty="0" smtClean="0">
                <a:solidFill>
                  <a:srgbClr val="646B86"/>
                </a:solidFill>
                <a:ea typeface="Economica"/>
                <a:cs typeface="Economica"/>
                <a:sym typeface="Economica"/>
              </a:rPr>
              <a:t>xplore </a:t>
            </a:r>
            <a:r>
              <a:rPr lang="en-US" sz="1900" dirty="0">
                <a:solidFill>
                  <a:srgbClr val="646B86"/>
                </a:solidFill>
                <a:ea typeface="Economica"/>
                <a:cs typeface="Economica"/>
                <a:sym typeface="Economica"/>
              </a:rPr>
              <a:t>connections between language &amp; thought and language &amp; culture</a:t>
            </a:r>
          </a:p>
          <a:p>
            <a:pPr marL="901700" lvl="1" indent="-342900">
              <a:buClr>
                <a:srgbClr val="CCB400"/>
              </a:buClr>
              <a:buSzPct val="100000"/>
              <a:buFont typeface="Arial" panose="020B0604020202020204" pitchFamily="34" charset="0"/>
              <a:buChar char="•"/>
            </a:pPr>
            <a:r>
              <a:rPr lang="en-US" sz="1900" dirty="0">
                <a:solidFill>
                  <a:srgbClr val="646B86"/>
                </a:solidFill>
                <a:ea typeface="Economica"/>
                <a:cs typeface="Economica"/>
                <a:sym typeface="Economica"/>
              </a:rPr>
              <a:t>“play” with mixing different registers, genres, etc.</a:t>
            </a:r>
          </a:p>
          <a:p>
            <a:pPr marL="901700" lvl="1" indent="-342900">
              <a:buClr>
                <a:srgbClr val="CCB400"/>
              </a:buClr>
              <a:buSzPct val="100000"/>
              <a:buFont typeface="Arial" panose="020B0604020202020204" pitchFamily="34" charset="0"/>
              <a:buChar char="•"/>
            </a:pPr>
            <a:r>
              <a:rPr lang="en-US" sz="1900" dirty="0">
                <a:solidFill>
                  <a:srgbClr val="646B86"/>
                </a:solidFill>
                <a:ea typeface="Economica"/>
                <a:cs typeface="Economica"/>
                <a:sym typeface="Economica"/>
              </a:rPr>
              <a:t>t</a:t>
            </a:r>
            <a:r>
              <a:rPr lang="en-US" sz="1900" dirty="0" smtClean="0">
                <a:solidFill>
                  <a:srgbClr val="646B86"/>
                </a:solidFill>
                <a:ea typeface="Economica"/>
                <a:cs typeface="Economica"/>
                <a:sym typeface="Economica"/>
              </a:rPr>
              <a:t>hink </a:t>
            </a:r>
            <a:r>
              <a:rPr lang="en-US" sz="1900" dirty="0">
                <a:solidFill>
                  <a:srgbClr val="646B86"/>
                </a:solidFill>
                <a:ea typeface="Economica"/>
                <a:cs typeface="Economica"/>
                <a:sym typeface="Economica"/>
              </a:rPr>
              <a:t>deeply about impact of particular linguistic choices</a:t>
            </a:r>
            <a:endParaRPr lang="en-US" sz="1200" dirty="0">
              <a:solidFill>
                <a:srgbClr val="646B86"/>
              </a:solidFill>
              <a:ea typeface="Economica"/>
              <a:cs typeface="Economica"/>
              <a:sym typeface="Economica"/>
            </a:endParaRPr>
          </a:p>
          <a:p>
            <a:pPr lvl="0">
              <a:buNone/>
            </a:pPr>
            <a:endParaRPr lang="en-US" sz="2000" dirty="0">
              <a:ea typeface="Economica"/>
              <a:cs typeface="Economica"/>
              <a:sym typeface="Economica"/>
            </a:endParaRPr>
          </a:p>
        </p:txBody>
      </p:sp>
    </p:spTree>
    <p:extLst>
      <p:ext uri="{BB962C8B-B14F-4D97-AF65-F5344CB8AC3E}">
        <p14:creationId xmlns:p14="http://schemas.microsoft.com/office/powerpoint/2010/main" val="4114435042"/>
      </p:ext>
    </p:extLst>
  </p:cSld>
  <p:clrMapOvr>
    <a:masterClrMapping/>
  </p:clrMapOvr>
  <p:transition spd="slow">
    <p:cut/>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Shape 98"/>
          <p:cNvSpPr txBox="1">
            <a:spLocks noGrp="1"/>
          </p:cNvSpPr>
          <p:nvPr>
            <p:ph type="title"/>
          </p:nvPr>
        </p:nvSpPr>
        <p:spPr>
          <a:xfrm>
            <a:off x="304800" y="285750"/>
            <a:ext cx="8520599" cy="533399"/>
          </a:xfrm>
          <a:prstGeom prst="rect">
            <a:avLst/>
          </a:prstGeom>
        </p:spPr>
        <p:txBody>
          <a:bodyPr lIns="91425" tIns="91425" rIns="91425" bIns="91425" anchor="b" anchorCtr="0">
            <a:noAutofit/>
          </a:bodyPr>
          <a:lstStyle/>
          <a:p>
            <a:pPr lvl="0">
              <a:spcBef>
                <a:spcPts val="0"/>
              </a:spcBef>
              <a:buNone/>
            </a:pPr>
            <a:r>
              <a:rPr lang="en" dirty="0">
                <a:solidFill>
                  <a:schemeClr val="tx2"/>
                </a:solidFill>
              </a:rPr>
              <a:t>Whitney’s class: </a:t>
            </a:r>
            <a:r>
              <a:rPr lang="en" sz="1800" b="1" dirty="0">
                <a:solidFill>
                  <a:schemeClr val="tx2"/>
                </a:solidFill>
              </a:rPr>
              <a:t>Language as a Window into the Mind</a:t>
            </a:r>
          </a:p>
        </p:txBody>
      </p:sp>
      <p:sp>
        <p:nvSpPr>
          <p:cNvPr id="99" name="Shape 99"/>
          <p:cNvSpPr txBox="1">
            <a:spLocks noGrp="1"/>
          </p:cNvSpPr>
          <p:nvPr>
            <p:ph type="body" idx="1"/>
          </p:nvPr>
        </p:nvSpPr>
        <p:spPr>
          <a:xfrm>
            <a:off x="-152400" y="1047750"/>
            <a:ext cx="9273746" cy="3886199"/>
          </a:xfrm>
          <a:prstGeom prst="rect">
            <a:avLst/>
          </a:prstGeom>
        </p:spPr>
        <p:txBody>
          <a:bodyPr lIns="91425" tIns="91425" rIns="91425" bIns="91425" anchor="t" anchorCtr="0">
            <a:noAutofit/>
          </a:bodyPr>
          <a:lstStyle/>
          <a:p>
            <a:pPr marL="457200" lvl="0" indent="-381000">
              <a:buSzPct val="100000"/>
              <a:buFont typeface="Economica"/>
            </a:pPr>
            <a:endParaRPr lang="en-US" sz="1200" b="1" dirty="0" smtClean="0">
              <a:solidFill>
                <a:schemeClr val="tx2"/>
              </a:solidFill>
              <a:ea typeface="Economica"/>
              <a:cs typeface="Economica"/>
              <a:sym typeface="Economica"/>
            </a:endParaRPr>
          </a:p>
          <a:p>
            <a:pPr marL="457200" lvl="0" indent="-381000">
              <a:buSzPct val="100000"/>
              <a:buFont typeface="Economica"/>
            </a:pPr>
            <a:r>
              <a:rPr lang="en-US" sz="2000" b="1" dirty="0" smtClean="0">
                <a:solidFill>
                  <a:schemeClr val="tx2"/>
                </a:solidFill>
                <a:ea typeface="Economica"/>
                <a:cs typeface="Economica"/>
                <a:sym typeface="Economica"/>
              </a:rPr>
              <a:t>language </a:t>
            </a:r>
            <a:r>
              <a:rPr lang="en-US" sz="2000" b="1" dirty="0">
                <a:solidFill>
                  <a:schemeClr val="tx2"/>
                </a:solidFill>
                <a:ea typeface="Economica"/>
                <a:cs typeface="Economica"/>
                <a:sym typeface="Economica"/>
              </a:rPr>
              <a:t>as “object of study</a:t>
            </a:r>
            <a:r>
              <a:rPr lang="en-US" sz="2000" b="1" dirty="0" smtClean="0">
                <a:solidFill>
                  <a:schemeClr val="tx2"/>
                </a:solidFill>
                <a:ea typeface="Economica"/>
                <a:cs typeface="Economica"/>
                <a:sym typeface="Economica"/>
              </a:rPr>
              <a:t>” </a:t>
            </a:r>
            <a:r>
              <a:rPr lang="en-US" sz="2000" b="1" dirty="0">
                <a:solidFill>
                  <a:schemeClr val="tx2"/>
                </a:solidFill>
                <a:ea typeface="Economica"/>
                <a:cs typeface="Economica"/>
                <a:sym typeface="Economica"/>
              </a:rPr>
              <a:t>and as “playground</a:t>
            </a:r>
            <a:r>
              <a:rPr lang="en-US" sz="2000" b="1" dirty="0" smtClean="0">
                <a:solidFill>
                  <a:schemeClr val="tx2"/>
                </a:solidFill>
                <a:ea typeface="Economica"/>
                <a:cs typeface="Economica"/>
                <a:sym typeface="Economica"/>
              </a:rPr>
              <a:t>”</a:t>
            </a:r>
            <a:endParaRPr lang="en-US" sz="1200" b="1" dirty="0" smtClean="0">
              <a:solidFill>
                <a:schemeClr val="tx2"/>
              </a:solidFill>
              <a:ea typeface="Economica"/>
              <a:cs typeface="Economica"/>
              <a:sym typeface="Economica"/>
            </a:endParaRPr>
          </a:p>
          <a:p>
            <a:pPr marL="457200" lvl="0" indent="-381000">
              <a:buSzPct val="100000"/>
              <a:buFont typeface="Economica"/>
            </a:pPr>
            <a:r>
              <a:rPr lang="en-US" sz="1200" b="1" dirty="0" smtClean="0">
                <a:solidFill>
                  <a:schemeClr val="tx2"/>
                </a:solidFill>
                <a:ea typeface="Economica"/>
                <a:cs typeface="Economica"/>
                <a:sym typeface="Economica"/>
              </a:rPr>
              <a:t> </a:t>
            </a:r>
            <a:endParaRPr lang="en-US" sz="1200" b="1" dirty="0">
              <a:solidFill>
                <a:schemeClr val="tx2"/>
              </a:solidFill>
              <a:ea typeface="Economica"/>
              <a:cs typeface="Economica"/>
              <a:sym typeface="Economica"/>
            </a:endParaRPr>
          </a:p>
          <a:p>
            <a:pPr marL="901700" lvl="1" indent="-342900">
              <a:buClr>
                <a:srgbClr val="CCB400"/>
              </a:buClr>
              <a:buSzPct val="100000"/>
              <a:buFont typeface="Arial" panose="020B0604020202020204" pitchFamily="34" charset="0"/>
              <a:buChar char="•"/>
            </a:pPr>
            <a:r>
              <a:rPr lang="en-US" sz="1900" dirty="0">
                <a:solidFill>
                  <a:srgbClr val="646B86"/>
                </a:solidFill>
                <a:ea typeface="Economica"/>
                <a:cs typeface="Economica"/>
                <a:sym typeface="Economica"/>
              </a:rPr>
              <a:t>e</a:t>
            </a:r>
            <a:r>
              <a:rPr lang="en-US" sz="1900" dirty="0" smtClean="0">
                <a:solidFill>
                  <a:srgbClr val="646B86"/>
                </a:solidFill>
                <a:ea typeface="Economica"/>
                <a:cs typeface="Economica"/>
                <a:sym typeface="Economica"/>
              </a:rPr>
              <a:t>xplore </a:t>
            </a:r>
            <a:r>
              <a:rPr lang="en-US" sz="1900" dirty="0">
                <a:solidFill>
                  <a:srgbClr val="646B86"/>
                </a:solidFill>
                <a:ea typeface="Economica"/>
                <a:cs typeface="Economica"/>
                <a:sym typeface="Economica"/>
              </a:rPr>
              <a:t>connections between language &amp; thought and language &amp; culture</a:t>
            </a:r>
          </a:p>
          <a:p>
            <a:pPr marL="901700" lvl="1" indent="-342900">
              <a:buClr>
                <a:srgbClr val="CCB400"/>
              </a:buClr>
              <a:buSzPct val="100000"/>
              <a:buFont typeface="Arial" panose="020B0604020202020204" pitchFamily="34" charset="0"/>
              <a:buChar char="•"/>
            </a:pPr>
            <a:r>
              <a:rPr lang="en-US" sz="1900" dirty="0">
                <a:solidFill>
                  <a:srgbClr val="646B86"/>
                </a:solidFill>
                <a:ea typeface="Economica"/>
                <a:cs typeface="Economica"/>
                <a:sym typeface="Economica"/>
              </a:rPr>
              <a:t>“play” with mixing different registers, genres, etc.</a:t>
            </a:r>
          </a:p>
          <a:p>
            <a:pPr marL="901700" lvl="1" indent="-342900">
              <a:buClr>
                <a:srgbClr val="CCB400"/>
              </a:buClr>
              <a:buSzPct val="100000"/>
              <a:buFont typeface="Arial" panose="020B0604020202020204" pitchFamily="34" charset="0"/>
              <a:buChar char="•"/>
            </a:pPr>
            <a:r>
              <a:rPr lang="en-US" sz="1900" dirty="0">
                <a:solidFill>
                  <a:srgbClr val="646B86"/>
                </a:solidFill>
                <a:ea typeface="Economica"/>
                <a:cs typeface="Economica"/>
                <a:sym typeface="Economica"/>
              </a:rPr>
              <a:t>t</a:t>
            </a:r>
            <a:r>
              <a:rPr lang="en-US" sz="1900" dirty="0" smtClean="0">
                <a:solidFill>
                  <a:srgbClr val="646B86"/>
                </a:solidFill>
                <a:ea typeface="Economica"/>
                <a:cs typeface="Economica"/>
                <a:sym typeface="Economica"/>
              </a:rPr>
              <a:t>hink </a:t>
            </a:r>
            <a:r>
              <a:rPr lang="en-US" sz="1900" dirty="0">
                <a:solidFill>
                  <a:srgbClr val="646B86"/>
                </a:solidFill>
                <a:ea typeface="Economica"/>
                <a:cs typeface="Economica"/>
                <a:sym typeface="Economica"/>
              </a:rPr>
              <a:t>deeply about impact of particular linguistic choices</a:t>
            </a:r>
            <a:endParaRPr lang="en-US" sz="1200" dirty="0">
              <a:solidFill>
                <a:srgbClr val="646B86"/>
              </a:solidFill>
              <a:ea typeface="Economica"/>
              <a:cs typeface="Economica"/>
              <a:sym typeface="Economica"/>
            </a:endParaRPr>
          </a:p>
          <a:p>
            <a:pPr lvl="0">
              <a:buNone/>
            </a:pPr>
            <a:endParaRPr lang="en-US" sz="2000" dirty="0">
              <a:ea typeface="Economica"/>
              <a:cs typeface="Economica"/>
              <a:sym typeface="Economica"/>
            </a:endParaRPr>
          </a:p>
          <a:p>
            <a:pPr marL="457200" lvl="0" indent="-381000">
              <a:buSzPct val="100000"/>
              <a:buFont typeface="Economica"/>
            </a:pPr>
            <a:r>
              <a:rPr lang="en-US" sz="2000" b="1" dirty="0">
                <a:solidFill>
                  <a:schemeClr val="tx2"/>
                </a:solidFill>
                <a:ea typeface="Economica"/>
                <a:cs typeface="Economica"/>
                <a:sym typeface="Economica"/>
              </a:rPr>
              <a:t>my focus: language/grammar as “tools for creating and shaping meaning</a:t>
            </a:r>
            <a:r>
              <a:rPr lang="en-US" sz="2000" b="1" dirty="0" smtClean="0">
                <a:solidFill>
                  <a:schemeClr val="tx2"/>
                </a:solidFill>
                <a:ea typeface="Economica"/>
                <a:cs typeface="Economica"/>
                <a:sym typeface="Economica"/>
              </a:rPr>
              <a:t>”</a:t>
            </a:r>
          </a:p>
          <a:p>
            <a:pPr marL="457200" lvl="0" indent="-381000">
              <a:buSzPct val="100000"/>
              <a:buFont typeface="Economica"/>
            </a:pPr>
            <a:endParaRPr lang="en-US" sz="1200" b="1" dirty="0">
              <a:solidFill>
                <a:schemeClr val="tx2"/>
              </a:solidFill>
              <a:ea typeface="Economica"/>
              <a:cs typeface="Economica"/>
              <a:sym typeface="Economica"/>
            </a:endParaRPr>
          </a:p>
          <a:p>
            <a:pPr marL="901700" lvl="1" indent="-342900">
              <a:buSzPct val="100000"/>
              <a:buFont typeface="Arial" panose="020B0604020202020204" pitchFamily="34" charset="0"/>
              <a:buChar char="•"/>
            </a:pPr>
            <a:r>
              <a:rPr lang="en-US" sz="2000" b="1" dirty="0">
                <a:ea typeface="Economica"/>
                <a:cs typeface="Economica"/>
                <a:sym typeface="Economica"/>
              </a:rPr>
              <a:t>audience, purpose, genre:</a:t>
            </a:r>
            <a:r>
              <a:rPr lang="en-US" sz="2000" dirty="0">
                <a:ea typeface="Economica"/>
                <a:cs typeface="Economica"/>
                <a:sym typeface="Economica"/>
              </a:rPr>
              <a:t> </a:t>
            </a:r>
            <a:r>
              <a:rPr lang="en-US" sz="1900" dirty="0">
                <a:ea typeface="Economica"/>
                <a:cs typeface="Economica"/>
                <a:sym typeface="Economica"/>
              </a:rPr>
              <a:t>different tools </a:t>
            </a:r>
            <a:r>
              <a:rPr lang="en-US" sz="1900" dirty="0" smtClean="0">
                <a:ea typeface="Economica"/>
                <a:cs typeface="Economica"/>
                <a:sym typeface="Economica"/>
              </a:rPr>
              <a:t>for </a:t>
            </a:r>
            <a:r>
              <a:rPr lang="en-US" sz="1900" dirty="0">
                <a:ea typeface="Economica"/>
                <a:cs typeface="Economica"/>
                <a:sym typeface="Economica"/>
              </a:rPr>
              <a:t>different jobs</a:t>
            </a:r>
          </a:p>
          <a:p>
            <a:pPr marL="901700" lvl="1" indent="-342900">
              <a:buSzPct val="100000"/>
              <a:buFont typeface="Arial" panose="020B0604020202020204" pitchFamily="34" charset="0"/>
              <a:buChar char="•"/>
            </a:pPr>
            <a:r>
              <a:rPr lang="en-US" sz="2000" b="1" dirty="0">
                <a:ea typeface="Economica"/>
                <a:cs typeface="Economica"/>
                <a:sym typeface="Economica"/>
              </a:rPr>
              <a:t>choices:</a:t>
            </a:r>
            <a:r>
              <a:rPr lang="en-US" sz="2000" dirty="0">
                <a:ea typeface="Economica"/>
                <a:cs typeface="Economica"/>
                <a:sym typeface="Economica"/>
              </a:rPr>
              <a:t> </a:t>
            </a:r>
            <a:r>
              <a:rPr lang="en-US" sz="1900" dirty="0">
                <a:ea typeface="Economica"/>
                <a:cs typeface="Economica"/>
                <a:sym typeface="Economica"/>
              </a:rPr>
              <a:t>every choice matters, influences the final “job” the writing can do</a:t>
            </a:r>
          </a:p>
          <a:p>
            <a:pPr marL="0" lvl="0" indent="0">
              <a:buNone/>
            </a:pPr>
            <a:endParaRPr lang="en-US" sz="2000" dirty="0">
              <a:latin typeface="Economica"/>
              <a:ea typeface="Economica"/>
              <a:cs typeface="Economica"/>
              <a:sym typeface="Economica"/>
            </a:endParaRPr>
          </a:p>
        </p:txBody>
      </p:sp>
    </p:spTree>
    <p:extLst>
      <p:ext uri="{BB962C8B-B14F-4D97-AF65-F5344CB8AC3E}">
        <p14:creationId xmlns:p14="http://schemas.microsoft.com/office/powerpoint/2010/main" val="668058444"/>
      </p:ext>
    </p:extLst>
  </p:cSld>
  <p:clrMapOvr>
    <a:masterClrMapping/>
  </p:clrMapOvr>
  <p:transition spd="slow">
    <p:cut/>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sp>
        <p:nvSpPr>
          <p:cNvPr id="68" name="Shape 68"/>
          <p:cNvSpPr txBox="1">
            <a:spLocks noGrp="1"/>
          </p:cNvSpPr>
          <p:nvPr>
            <p:ph type="title"/>
          </p:nvPr>
        </p:nvSpPr>
        <p:spPr>
          <a:xfrm>
            <a:off x="152400" y="285750"/>
            <a:ext cx="8839200" cy="533400"/>
          </a:xfrm>
          <a:prstGeom prst="rect">
            <a:avLst/>
          </a:prstGeom>
        </p:spPr>
        <p:txBody>
          <a:bodyPr lIns="91425" tIns="91425" rIns="91425" bIns="91425" anchor="b" anchorCtr="0">
            <a:noAutofit/>
          </a:bodyPr>
          <a:lstStyle/>
          <a:p>
            <a:pPr lvl="0" rtl="0">
              <a:spcBef>
                <a:spcPts val="0"/>
              </a:spcBef>
              <a:buNone/>
            </a:pPr>
            <a:r>
              <a:rPr lang="en" b="1" dirty="0">
                <a:solidFill>
                  <a:schemeClr val="tx2"/>
                </a:solidFill>
              </a:rPr>
              <a:t>What is code-meshing?</a:t>
            </a:r>
          </a:p>
        </p:txBody>
      </p:sp>
      <p:sp>
        <p:nvSpPr>
          <p:cNvPr id="69" name="Shape 69"/>
          <p:cNvSpPr txBox="1">
            <a:spLocks noGrp="1"/>
          </p:cNvSpPr>
          <p:nvPr>
            <p:ph type="body" idx="1"/>
          </p:nvPr>
        </p:nvSpPr>
        <p:spPr>
          <a:xfrm>
            <a:off x="381000" y="1123950"/>
            <a:ext cx="8382000" cy="3657600"/>
          </a:xfrm>
          <a:prstGeom prst="rect">
            <a:avLst/>
          </a:prstGeom>
        </p:spPr>
        <p:txBody>
          <a:bodyPr lIns="91425" tIns="91425" rIns="91425" bIns="91425" anchor="t" anchorCtr="0">
            <a:noAutofit/>
          </a:bodyPr>
          <a:lstStyle/>
          <a:p>
            <a:pPr marL="76200" lvl="0" indent="0" rtl="0">
              <a:spcBef>
                <a:spcPts val="0"/>
              </a:spcBef>
              <a:buSzPct val="100000"/>
              <a:buNone/>
            </a:pPr>
            <a:r>
              <a:rPr lang="en" sz="2400" b="1" dirty="0" smtClean="0">
                <a:solidFill>
                  <a:schemeClr val="tx2"/>
                </a:solidFill>
                <a:ea typeface="Economica"/>
                <a:cs typeface="Economica"/>
                <a:sym typeface="Economica"/>
              </a:rPr>
              <a:t>Controversy</a:t>
            </a:r>
            <a:r>
              <a:rPr lang="en" sz="2400" b="1" dirty="0">
                <a:solidFill>
                  <a:schemeClr val="tx2"/>
                </a:solidFill>
                <a:ea typeface="Economica"/>
                <a:cs typeface="Economica"/>
                <a:sym typeface="Economica"/>
              </a:rPr>
              <a:t>:</a:t>
            </a:r>
            <a:r>
              <a:rPr lang="en" sz="2400" dirty="0">
                <a:solidFill>
                  <a:schemeClr val="tx2"/>
                </a:solidFill>
                <a:ea typeface="Economica"/>
                <a:cs typeface="Economica"/>
                <a:sym typeface="Economica"/>
              </a:rPr>
              <a:t> </a:t>
            </a:r>
            <a:r>
              <a:rPr lang="en" sz="2400" dirty="0" smtClean="0">
                <a:solidFill>
                  <a:schemeClr val="tx2"/>
                </a:solidFill>
                <a:ea typeface="Economica"/>
                <a:cs typeface="Economica"/>
                <a:sym typeface="Economica"/>
              </a:rPr>
              <a:t>the relationship between </a:t>
            </a:r>
            <a:r>
              <a:rPr lang="en" sz="2400" i="1" dirty="0" smtClean="0">
                <a:solidFill>
                  <a:schemeClr val="tx2"/>
                </a:solidFill>
                <a:ea typeface="Economica"/>
                <a:cs typeface="Economica"/>
                <a:sym typeface="Economica"/>
              </a:rPr>
              <a:t>code-meshing</a:t>
            </a:r>
            <a:r>
              <a:rPr lang="en" sz="2400" dirty="0" smtClean="0">
                <a:solidFill>
                  <a:schemeClr val="tx2"/>
                </a:solidFill>
                <a:ea typeface="Economica"/>
                <a:cs typeface="Economica"/>
                <a:sym typeface="Economica"/>
              </a:rPr>
              <a:t> and </a:t>
            </a:r>
            <a:r>
              <a:rPr lang="en" sz="2400" i="1" dirty="0" smtClean="0">
                <a:solidFill>
                  <a:schemeClr val="tx2"/>
                </a:solidFill>
                <a:ea typeface="Economica"/>
                <a:cs typeface="Economica"/>
                <a:sym typeface="Economica"/>
              </a:rPr>
              <a:t>code-switching</a:t>
            </a:r>
            <a:r>
              <a:rPr lang="en" sz="2400" dirty="0" smtClean="0">
                <a:solidFill>
                  <a:schemeClr val="tx2"/>
                </a:solidFill>
                <a:ea typeface="Economica"/>
                <a:cs typeface="Economica"/>
                <a:sym typeface="Economica"/>
              </a:rPr>
              <a:t>?</a:t>
            </a:r>
            <a:endParaRPr lang="en" sz="2000" dirty="0" smtClean="0">
              <a:solidFill>
                <a:schemeClr val="tx2"/>
              </a:solidFill>
              <a:ea typeface="Economica"/>
              <a:cs typeface="Economica"/>
              <a:sym typeface="Economica"/>
            </a:endParaRPr>
          </a:p>
          <a:p>
            <a:pPr marL="457200" lvl="0" indent="-381000" rtl="0">
              <a:spcBef>
                <a:spcPts val="0"/>
              </a:spcBef>
              <a:buSzPct val="100000"/>
              <a:buFont typeface="Economica"/>
            </a:pPr>
            <a:endParaRPr lang="en" sz="1200" b="1" dirty="0" smtClean="0">
              <a:solidFill>
                <a:schemeClr val="tx2"/>
              </a:solidFill>
              <a:ea typeface="Economica"/>
              <a:cs typeface="Economica"/>
              <a:sym typeface="Economica"/>
            </a:endParaRPr>
          </a:p>
          <a:p>
            <a:pPr marL="76200" lvl="0" indent="0" rtl="0">
              <a:spcBef>
                <a:spcPts val="0"/>
              </a:spcBef>
              <a:buSzPct val="100000"/>
              <a:buNone/>
            </a:pPr>
            <a:r>
              <a:rPr lang="en" sz="2400" b="1" dirty="0" smtClean="0">
                <a:solidFill>
                  <a:schemeClr val="tx2"/>
                </a:solidFill>
                <a:ea typeface="Economica"/>
                <a:cs typeface="Economica"/>
                <a:sym typeface="Economica"/>
              </a:rPr>
              <a:t>Definitions: </a:t>
            </a:r>
          </a:p>
          <a:p>
            <a:pPr marL="419100" indent="-342900">
              <a:buClr>
                <a:srgbClr val="D16349"/>
              </a:buClr>
              <a:buSzPct val="100000"/>
            </a:pPr>
            <a:r>
              <a:rPr lang="en" sz="2400" i="1" dirty="0" smtClean="0">
                <a:solidFill>
                  <a:srgbClr val="646B86"/>
                </a:solidFill>
                <a:ea typeface="Economica"/>
                <a:cs typeface="Economica"/>
                <a:sym typeface="Economica"/>
              </a:rPr>
              <a:t>code-switching </a:t>
            </a:r>
          </a:p>
          <a:p>
            <a:pPr marL="419100" indent="-342900">
              <a:buClr>
                <a:srgbClr val="D16349"/>
              </a:buClr>
              <a:buSzPct val="100000"/>
            </a:pPr>
            <a:endParaRPr lang="en" sz="2000" i="1" dirty="0">
              <a:solidFill>
                <a:srgbClr val="646B86"/>
              </a:solidFill>
              <a:ea typeface="Economica"/>
              <a:cs typeface="Economica"/>
              <a:sym typeface="Economica"/>
            </a:endParaRPr>
          </a:p>
          <a:p>
            <a:pPr marL="419100" indent="-342900">
              <a:buClr>
                <a:srgbClr val="D16349"/>
              </a:buClr>
              <a:buSzPct val="100000"/>
            </a:pPr>
            <a:endParaRPr lang="en" sz="2000" i="1" dirty="0">
              <a:solidFill>
                <a:schemeClr val="tx2"/>
              </a:solidFill>
              <a:ea typeface="Economica"/>
              <a:cs typeface="Economica"/>
              <a:sym typeface="Economica"/>
            </a:endParaRPr>
          </a:p>
          <a:p>
            <a:pPr marL="419100" indent="-342900">
              <a:buSzPct val="100000"/>
            </a:pPr>
            <a:r>
              <a:rPr lang="en-US" sz="2400" i="1" dirty="0" smtClean="0">
                <a:solidFill>
                  <a:schemeClr val="tx2"/>
                </a:solidFill>
              </a:rPr>
              <a:t>code-meshing</a:t>
            </a:r>
          </a:p>
          <a:p>
            <a:pPr marL="419100" indent="-342900">
              <a:buSzPct val="100000"/>
            </a:pPr>
            <a:endParaRPr sz="2400" i="1" dirty="0">
              <a:solidFill>
                <a:schemeClr val="tx2"/>
              </a:solidFill>
            </a:endParaRPr>
          </a:p>
        </p:txBody>
      </p:sp>
    </p:spTree>
    <p:extLst>
      <p:ext uri="{BB962C8B-B14F-4D97-AF65-F5344CB8AC3E}">
        <p14:creationId xmlns:p14="http://schemas.microsoft.com/office/powerpoint/2010/main" val="2928539154"/>
      </p:ext>
    </p:extLst>
  </p:cSld>
  <p:clrMapOvr>
    <a:masterClrMapping/>
  </p:clrMapOvr>
  <p:transition spd="slow">
    <p:cut/>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Shape 98"/>
          <p:cNvSpPr txBox="1">
            <a:spLocks noGrp="1"/>
          </p:cNvSpPr>
          <p:nvPr>
            <p:ph type="title"/>
          </p:nvPr>
        </p:nvSpPr>
        <p:spPr>
          <a:xfrm>
            <a:off x="304800" y="285750"/>
            <a:ext cx="8520599" cy="533399"/>
          </a:xfrm>
          <a:prstGeom prst="rect">
            <a:avLst/>
          </a:prstGeom>
        </p:spPr>
        <p:txBody>
          <a:bodyPr lIns="91425" tIns="91425" rIns="91425" bIns="91425" anchor="b" anchorCtr="0">
            <a:noAutofit/>
          </a:bodyPr>
          <a:lstStyle/>
          <a:p>
            <a:pPr lvl="0">
              <a:spcBef>
                <a:spcPts val="0"/>
              </a:spcBef>
              <a:buNone/>
            </a:pPr>
            <a:r>
              <a:rPr lang="en" dirty="0">
                <a:solidFill>
                  <a:schemeClr val="tx2"/>
                </a:solidFill>
              </a:rPr>
              <a:t>Whitney’s class: </a:t>
            </a:r>
            <a:r>
              <a:rPr lang="en" sz="1800" b="1" dirty="0">
                <a:solidFill>
                  <a:schemeClr val="tx2"/>
                </a:solidFill>
              </a:rPr>
              <a:t>Language as a Window into the Mind</a:t>
            </a:r>
          </a:p>
        </p:txBody>
      </p:sp>
      <p:sp>
        <p:nvSpPr>
          <p:cNvPr id="99" name="Shape 99"/>
          <p:cNvSpPr txBox="1">
            <a:spLocks noGrp="1"/>
          </p:cNvSpPr>
          <p:nvPr>
            <p:ph type="body" idx="1"/>
          </p:nvPr>
        </p:nvSpPr>
        <p:spPr>
          <a:xfrm>
            <a:off x="228600" y="1276351"/>
            <a:ext cx="8686800" cy="3429000"/>
          </a:xfrm>
          <a:prstGeom prst="rect">
            <a:avLst/>
          </a:prstGeom>
        </p:spPr>
        <p:txBody>
          <a:bodyPr lIns="91425" tIns="91425" rIns="91425" bIns="91425" anchor="t" anchorCtr="0">
            <a:noAutofit/>
          </a:bodyPr>
          <a:lstStyle/>
          <a:p>
            <a:pPr marL="457200" lvl="0" indent="-381000">
              <a:buSzPct val="100000"/>
              <a:buFont typeface="Economica"/>
            </a:pPr>
            <a:r>
              <a:rPr lang="en-US" sz="2400" b="1" dirty="0">
                <a:solidFill>
                  <a:schemeClr val="tx2"/>
                </a:solidFill>
                <a:ea typeface="Economica"/>
                <a:cs typeface="Economica"/>
                <a:sym typeface="Economica"/>
              </a:rPr>
              <a:t>Example Assignment: “</a:t>
            </a:r>
            <a:r>
              <a:rPr lang="en-US" sz="2400" b="1" dirty="0" err="1">
                <a:solidFill>
                  <a:schemeClr val="tx2"/>
                </a:solidFill>
                <a:ea typeface="Economica"/>
                <a:cs typeface="Economica"/>
                <a:sym typeface="Economica"/>
              </a:rPr>
              <a:t>Untranslatables</a:t>
            </a:r>
            <a:r>
              <a:rPr lang="en-US" sz="2400" b="1" dirty="0">
                <a:solidFill>
                  <a:schemeClr val="tx2"/>
                </a:solidFill>
                <a:ea typeface="Economica"/>
                <a:cs typeface="Economica"/>
                <a:sym typeface="Economica"/>
              </a:rPr>
              <a:t>” </a:t>
            </a:r>
            <a:endParaRPr lang="en-US" sz="2400" b="1" dirty="0" smtClean="0">
              <a:solidFill>
                <a:schemeClr val="tx2"/>
              </a:solidFill>
              <a:ea typeface="Economica"/>
              <a:cs typeface="Economica"/>
              <a:sym typeface="Economica"/>
            </a:endParaRPr>
          </a:p>
          <a:p>
            <a:pPr marL="457200" lvl="0" indent="-381000">
              <a:buSzPct val="100000"/>
              <a:buFont typeface="Economica"/>
            </a:pPr>
            <a:r>
              <a:rPr lang="en-US" sz="2000" dirty="0" smtClean="0">
                <a:solidFill>
                  <a:schemeClr val="tx2"/>
                </a:solidFill>
                <a:ea typeface="Economica"/>
                <a:cs typeface="Economica"/>
                <a:sym typeface="Economica"/>
              </a:rPr>
              <a:t>(</a:t>
            </a:r>
            <a:r>
              <a:rPr lang="en-US" sz="2000" dirty="0">
                <a:solidFill>
                  <a:schemeClr val="tx2"/>
                </a:solidFill>
                <a:ea typeface="Economica"/>
                <a:cs typeface="Economica"/>
                <a:sym typeface="Economica"/>
              </a:rPr>
              <a:t>what makes a text hard to translate</a:t>
            </a:r>
            <a:r>
              <a:rPr lang="en-US" sz="2000" dirty="0" smtClean="0">
                <a:solidFill>
                  <a:schemeClr val="tx2"/>
                </a:solidFill>
                <a:ea typeface="Economica"/>
                <a:cs typeface="Economica"/>
                <a:sym typeface="Economica"/>
              </a:rPr>
              <a:t>?)</a:t>
            </a:r>
          </a:p>
          <a:p>
            <a:pPr marL="457200" lvl="0" indent="-381000">
              <a:buSzPct val="100000"/>
              <a:buFont typeface="Economica"/>
            </a:pPr>
            <a:endParaRPr lang="en-US" sz="1200" dirty="0">
              <a:solidFill>
                <a:schemeClr val="tx2"/>
              </a:solidFill>
              <a:ea typeface="Economica"/>
              <a:cs typeface="Economica"/>
              <a:sym typeface="Economica"/>
            </a:endParaRPr>
          </a:p>
          <a:p>
            <a:pPr marL="901700" lvl="1" indent="-342900">
              <a:buSzPct val="100000"/>
              <a:buFont typeface="Arial" panose="020B0604020202020204" pitchFamily="34" charset="0"/>
              <a:buChar char="•"/>
            </a:pPr>
            <a:r>
              <a:rPr lang="en-US" sz="2000" dirty="0">
                <a:ea typeface="Economica"/>
                <a:cs typeface="Economica"/>
                <a:sym typeface="Economica"/>
              </a:rPr>
              <a:t>translation across languages? registers? cultures? genres?</a:t>
            </a:r>
          </a:p>
          <a:p>
            <a:pPr marL="901700" lvl="1" indent="-342900">
              <a:buSzPct val="100000"/>
              <a:buFont typeface="Arial" panose="020B0604020202020204" pitchFamily="34" charset="0"/>
              <a:buChar char="•"/>
            </a:pPr>
            <a:r>
              <a:rPr lang="en-US" sz="2000" dirty="0">
                <a:ea typeface="Economica"/>
                <a:cs typeface="Economica"/>
                <a:sym typeface="Economica"/>
              </a:rPr>
              <a:t>develop arguments relating to author’s intention as reflected through linguistic choices</a:t>
            </a:r>
          </a:p>
          <a:p>
            <a:pPr lvl="0">
              <a:buNone/>
            </a:pPr>
            <a:endParaRPr lang="en-US" sz="2400" dirty="0">
              <a:ea typeface="Economica"/>
              <a:cs typeface="Economica"/>
              <a:sym typeface="Economica"/>
            </a:endParaRPr>
          </a:p>
          <a:p>
            <a:pPr marL="0" lvl="0" indent="0">
              <a:buNone/>
            </a:pPr>
            <a:endParaRPr lang="en-US" sz="2000" dirty="0">
              <a:latin typeface="Economica"/>
              <a:ea typeface="Economica"/>
              <a:cs typeface="Economica"/>
              <a:sym typeface="Economica"/>
            </a:endParaRPr>
          </a:p>
        </p:txBody>
      </p:sp>
    </p:spTree>
    <p:extLst>
      <p:ext uri="{BB962C8B-B14F-4D97-AF65-F5344CB8AC3E}">
        <p14:creationId xmlns:p14="http://schemas.microsoft.com/office/powerpoint/2010/main" val="3686519880"/>
      </p:ext>
    </p:extLst>
  </p:cSld>
  <p:clrMapOvr>
    <a:masterClrMapping/>
  </p:clrMapOvr>
  <p:transition spd="slow">
    <p:cut/>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Shape 98"/>
          <p:cNvSpPr txBox="1">
            <a:spLocks noGrp="1"/>
          </p:cNvSpPr>
          <p:nvPr>
            <p:ph type="title"/>
          </p:nvPr>
        </p:nvSpPr>
        <p:spPr>
          <a:xfrm>
            <a:off x="304800" y="285750"/>
            <a:ext cx="8520599" cy="533399"/>
          </a:xfrm>
          <a:prstGeom prst="rect">
            <a:avLst/>
          </a:prstGeom>
        </p:spPr>
        <p:txBody>
          <a:bodyPr lIns="91425" tIns="91425" rIns="91425" bIns="91425" anchor="b" anchorCtr="0">
            <a:noAutofit/>
          </a:bodyPr>
          <a:lstStyle/>
          <a:p>
            <a:pPr lvl="0">
              <a:spcBef>
                <a:spcPts val="0"/>
              </a:spcBef>
              <a:buNone/>
            </a:pPr>
            <a:r>
              <a:rPr lang="en" dirty="0">
                <a:solidFill>
                  <a:schemeClr val="tx2"/>
                </a:solidFill>
              </a:rPr>
              <a:t>Whitney’s class: </a:t>
            </a:r>
            <a:r>
              <a:rPr lang="en" sz="1800" b="1" dirty="0">
                <a:solidFill>
                  <a:schemeClr val="tx2"/>
                </a:solidFill>
              </a:rPr>
              <a:t>Language as a Window into the Mind</a:t>
            </a:r>
          </a:p>
        </p:txBody>
      </p:sp>
      <p:sp>
        <p:nvSpPr>
          <p:cNvPr id="99" name="Shape 99"/>
          <p:cNvSpPr txBox="1">
            <a:spLocks noGrp="1"/>
          </p:cNvSpPr>
          <p:nvPr>
            <p:ph type="body" idx="1"/>
          </p:nvPr>
        </p:nvSpPr>
        <p:spPr>
          <a:xfrm>
            <a:off x="228600" y="1276351"/>
            <a:ext cx="8686800" cy="3429000"/>
          </a:xfrm>
          <a:prstGeom prst="rect">
            <a:avLst/>
          </a:prstGeom>
        </p:spPr>
        <p:txBody>
          <a:bodyPr lIns="91425" tIns="91425" rIns="91425" bIns="91425" anchor="t" anchorCtr="0">
            <a:noAutofit/>
          </a:bodyPr>
          <a:lstStyle/>
          <a:p>
            <a:pPr marL="457200" lvl="0" indent="-381000">
              <a:buSzPct val="100000"/>
              <a:buFont typeface="Economica"/>
            </a:pPr>
            <a:r>
              <a:rPr lang="en-US" sz="2400" b="1" dirty="0">
                <a:solidFill>
                  <a:schemeClr val="tx2"/>
                </a:solidFill>
                <a:ea typeface="Economica"/>
                <a:cs typeface="Economica"/>
                <a:sym typeface="Economica"/>
              </a:rPr>
              <a:t>Example Assignment: “</a:t>
            </a:r>
            <a:r>
              <a:rPr lang="en-US" sz="2400" b="1" dirty="0" err="1">
                <a:solidFill>
                  <a:schemeClr val="tx2"/>
                </a:solidFill>
                <a:ea typeface="Economica"/>
                <a:cs typeface="Economica"/>
                <a:sym typeface="Economica"/>
              </a:rPr>
              <a:t>Untranslatables</a:t>
            </a:r>
            <a:r>
              <a:rPr lang="en-US" sz="2400" b="1" dirty="0">
                <a:solidFill>
                  <a:schemeClr val="tx2"/>
                </a:solidFill>
                <a:ea typeface="Economica"/>
                <a:cs typeface="Economica"/>
                <a:sym typeface="Economica"/>
              </a:rPr>
              <a:t>” </a:t>
            </a:r>
            <a:endParaRPr lang="en-US" sz="2400" b="1" dirty="0" smtClean="0">
              <a:solidFill>
                <a:schemeClr val="tx2"/>
              </a:solidFill>
              <a:ea typeface="Economica"/>
              <a:cs typeface="Economica"/>
              <a:sym typeface="Economica"/>
            </a:endParaRPr>
          </a:p>
          <a:p>
            <a:pPr marL="457200" lvl="0" indent="-381000">
              <a:buSzPct val="100000"/>
              <a:buFont typeface="Economica"/>
            </a:pPr>
            <a:r>
              <a:rPr lang="en-US" sz="2000" dirty="0" smtClean="0">
                <a:solidFill>
                  <a:schemeClr val="tx2"/>
                </a:solidFill>
                <a:ea typeface="Economica"/>
                <a:cs typeface="Economica"/>
                <a:sym typeface="Economica"/>
              </a:rPr>
              <a:t>(</a:t>
            </a:r>
            <a:r>
              <a:rPr lang="en-US" sz="2000" dirty="0">
                <a:solidFill>
                  <a:schemeClr val="tx2"/>
                </a:solidFill>
                <a:ea typeface="Economica"/>
                <a:cs typeface="Economica"/>
                <a:sym typeface="Economica"/>
              </a:rPr>
              <a:t>what makes a text hard to translate</a:t>
            </a:r>
            <a:r>
              <a:rPr lang="en-US" sz="2000" dirty="0" smtClean="0">
                <a:solidFill>
                  <a:schemeClr val="tx2"/>
                </a:solidFill>
                <a:ea typeface="Economica"/>
                <a:cs typeface="Economica"/>
                <a:sym typeface="Economica"/>
              </a:rPr>
              <a:t>?)</a:t>
            </a:r>
          </a:p>
          <a:p>
            <a:pPr marL="457200" lvl="0" indent="-381000">
              <a:buSzPct val="100000"/>
              <a:buFont typeface="Economica"/>
            </a:pPr>
            <a:endParaRPr lang="en-US" sz="1200" dirty="0">
              <a:solidFill>
                <a:schemeClr val="tx2"/>
              </a:solidFill>
              <a:ea typeface="Economica"/>
              <a:cs typeface="Economica"/>
              <a:sym typeface="Economica"/>
            </a:endParaRPr>
          </a:p>
          <a:p>
            <a:pPr marL="901700" lvl="1" indent="-342900">
              <a:buSzPct val="100000"/>
              <a:buFont typeface="Arial" panose="020B0604020202020204" pitchFamily="34" charset="0"/>
              <a:buChar char="•"/>
            </a:pPr>
            <a:r>
              <a:rPr lang="en-US" sz="2000" dirty="0">
                <a:ea typeface="Economica"/>
                <a:cs typeface="Economica"/>
                <a:sym typeface="Economica"/>
              </a:rPr>
              <a:t>translation across languages? registers? cultures? genres?</a:t>
            </a:r>
          </a:p>
          <a:p>
            <a:pPr marL="901700" lvl="1" indent="-342900">
              <a:buSzPct val="100000"/>
              <a:buFont typeface="Arial" panose="020B0604020202020204" pitchFamily="34" charset="0"/>
              <a:buChar char="•"/>
            </a:pPr>
            <a:r>
              <a:rPr lang="en-US" sz="2000" dirty="0">
                <a:ea typeface="Economica"/>
                <a:cs typeface="Economica"/>
                <a:sym typeface="Economica"/>
              </a:rPr>
              <a:t>develop arguments relating to author’s intention as reflected through linguistic choices</a:t>
            </a:r>
          </a:p>
          <a:p>
            <a:pPr lvl="0">
              <a:buNone/>
            </a:pPr>
            <a:endParaRPr lang="en-US" sz="2400" dirty="0">
              <a:ea typeface="Economica"/>
              <a:cs typeface="Economica"/>
              <a:sym typeface="Economica"/>
            </a:endParaRPr>
          </a:p>
          <a:p>
            <a:pPr marL="457200" lvl="0" indent="-381000">
              <a:buSzPct val="100000"/>
              <a:buFont typeface="Economica"/>
            </a:pPr>
            <a:r>
              <a:rPr lang="en-US" sz="2200" b="1" dirty="0">
                <a:solidFill>
                  <a:schemeClr val="tx2"/>
                </a:solidFill>
                <a:ea typeface="Economica"/>
                <a:cs typeface="Economica"/>
                <a:sym typeface="Economica"/>
              </a:rPr>
              <a:t>More about developing formal writing assignments on issues relating to linguistic choices and code-switching in my group session!</a:t>
            </a:r>
          </a:p>
          <a:p>
            <a:pPr marL="0" lvl="0" indent="0">
              <a:buNone/>
            </a:pPr>
            <a:endParaRPr lang="en-US" sz="2000" dirty="0">
              <a:latin typeface="Economica"/>
              <a:ea typeface="Economica"/>
              <a:cs typeface="Economica"/>
              <a:sym typeface="Economica"/>
            </a:endParaRPr>
          </a:p>
        </p:txBody>
      </p:sp>
    </p:spTree>
    <p:extLst>
      <p:ext uri="{BB962C8B-B14F-4D97-AF65-F5344CB8AC3E}">
        <p14:creationId xmlns:p14="http://schemas.microsoft.com/office/powerpoint/2010/main" val="2763456186"/>
      </p:ext>
    </p:extLst>
  </p:cSld>
  <p:clrMapOvr>
    <a:masterClrMapping/>
  </p:clrMapOvr>
  <p:transition spd="slow">
    <p:cut/>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104" name="Shape 104"/>
          <p:cNvSpPr txBox="1">
            <a:spLocks noGrp="1"/>
          </p:cNvSpPr>
          <p:nvPr>
            <p:ph type="title"/>
          </p:nvPr>
        </p:nvSpPr>
        <p:spPr>
          <a:xfrm>
            <a:off x="304800" y="0"/>
            <a:ext cx="8520599" cy="831299"/>
          </a:xfrm>
          <a:prstGeom prst="rect">
            <a:avLst/>
          </a:prstGeom>
        </p:spPr>
        <p:txBody>
          <a:bodyPr lIns="91425" tIns="91425" rIns="91425" bIns="91425" anchor="b" anchorCtr="0">
            <a:noAutofit/>
          </a:bodyPr>
          <a:lstStyle/>
          <a:p>
            <a:pPr lvl="0">
              <a:spcBef>
                <a:spcPts val="0"/>
              </a:spcBef>
              <a:buNone/>
            </a:pPr>
            <a:r>
              <a:rPr lang="en" dirty="0">
                <a:solidFill>
                  <a:schemeClr val="tx2"/>
                </a:solidFill>
              </a:rPr>
              <a:t>Suzanne’s class: </a:t>
            </a:r>
            <a:r>
              <a:rPr lang="en" sz="1800" b="1" dirty="0">
                <a:solidFill>
                  <a:schemeClr val="tx2"/>
                </a:solidFill>
              </a:rPr>
              <a:t>Culture and Learning</a:t>
            </a:r>
          </a:p>
        </p:txBody>
      </p:sp>
      <p:sp>
        <p:nvSpPr>
          <p:cNvPr id="105" name="Shape 105"/>
          <p:cNvSpPr txBox="1">
            <a:spLocks noGrp="1"/>
          </p:cNvSpPr>
          <p:nvPr>
            <p:ph type="body" idx="1"/>
          </p:nvPr>
        </p:nvSpPr>
        <p:spPr>
          <a:xfrm>
            <a:off x="311700" y="1123950"/>
            <a:ext cx="8520599" cy="3455275"/>
          </a:xfrm>
          <a:prstGeom prst="rect">
            <a:avLst/>
          </a:prstGeom>
        </p:spPr>
        <p:txBody>
          <a:bodyPr lIns="91425" tIns="91425" rIns="91425" bIns="91425" anchor="t" anchorCtr="0">
            <a:noAutofit/>
          </a:bodyPr>
          <a:lstStyle/>
          <a:p>
            <a:pPr marL="457200" lvl="0" indent="-381000">
              <a:buSzPct val="100000"/>
              <a:buFont typeface="Economica"/>
            </a:pPr>
            <a:r>
              <a:rPr lang="en" sz="2400" b="1" dirty="0" smtClean="0">
                <a:solidFill>
                  <a:schemeClr val="tx2"/>
                </a:solidFill>
                <a:ea typeface="Economica"/>
                <a:cs typeface="Economica"/>
                <a:sym typeface="Economica"/>
              </a:rPr>
              <a:t>A focus on culture</a:t>
            </a:r>
          </a:p>
          <a:p>
            <a:pPr marL="1028700" lvl="1" indent="-342900">
              <a:buFont typeface="Arial" panose="020B0604020202020204" pitchFamily="34" charset="0"/>
              <a:buChar char="•"/>
            </a:pPr>
            <a:r>
              <a:rPr lang="en" sz="2400" dirty="0" smtClean="0">
                <a:ea typeface="Economica"/>
                <a:cs typeface="Economica"/>
                <a:sym typeface="Economica"/>
              </a:rPr>
              <a:t>Different values</a:t>
            </a:r>
          </a:p>
          <a:p>
            <a:pPr marL="1028700" lvl="1" indent="-342900">
              <a:buFont typeface="Arial" panose="020B0604020202020204" pitchFamily="34" charset="0"/>
              <a:buChar char="•"/>
            </a:pPr>
            <a:r>
              <a:rPr lang="en" sz="2400" dirty="0" smtClean="0">
                <a:ea typeface="Economica"/>
                <a:cs typeface="Economica"/>
                <a:sym typeface="Economica"/>
              </a:rPr>
              <a:t>Different </a:t>
            </a:r>
            <a:r>
              <a:rPr lang="en" sz="2400" dirty="0">
                <a:ea typeface="Economica"/>
                <a:cs typeface="Economica"/>
                <a:sym typeface="Economica"/>
              </a:rPr>
              <a:t>needs</a:t>
            </a:r>
          </a:p>
          <a:p>
            <a:pPr marL="1028700" lvl="1" indent="-342900">
              <a:buFont typeface="Arial" panose="020B0604020202020204" pitchFamily="34" charset="0"/>
              <a:buChar char="•"/>
            </a:pPr>
            <a:r>
              <a:rPr lang="en" sz="2400" dirty="0">
                <a:ea typeface="Economica"/>
                <a:cs typeface="Economica"/>
                <a:sym typeface="Economica"/>
              </a:rPr>
              <a:t>Different approaches to teaching and </a:t>
            </a:r>
            <a:r>
              <a:rPr lang="en" sz="2400" dirty="0" smtClean="0">
                <a:ea typeface="Economica"/>
                <a:cs typeface="Economica"/>
                <a:sym typeface="Economica"/>
              </a:rPr>
              <a:t>learning</a:t>
            </a:r>
          </a:p>
          <a:p>
            <a:pPr marL="1028700" lvl="1" indent="-342900">
              <a:buFont typeface="Arial" panose="020B0604020202020204" pitchFamily="34" charset="0"/>
              <a:buChar char="•"/>
            </a:pPr>
            <a:endParaRPr lang="en" sz="1200" dirty="0">
              <a:ea typeface="Economica"/>
              <a:cs typeface="Economica"/>
              <a:sym typeface="Economica"/>
            </a:endParaRPr>
          </a:p>
          <a:p>
            <a:pPr marL="914400" lvl="1" indent="-228600" rtl="0">
              <a:spcBef>
                <a:spcPts val="0"/>
              </a:spcBef>
              <a:buFont typeface="Economica"/>
            </a:pPr>
            <a:endParaRPr lang="en" dirty="0">
              <a:latin typeface="Economica"/>
              <a:ea typeface="Economica"/>
              <a:cs typeface="Economica"/>
              <a:sym typeface="Economica"/>
            </a:endParaRPr>
          </a:p>
          <a:p>
            <a:pPr marL="457200" lvl="0" indent="0" rtl="0">
              <a:spcBef>
                <a:spcPts val="0"/>
              </a:spcBef>
              <a:buNone/>
            </a:pPr>
            <a:endParaRPr dirty="0"/>
          </a:p>
          <a:p>
            <a:pPr marL="0" lvl="0" indent="0">
              <a:spcBef>
                <a:spcPts val="0"/>
              </a:spcBef>
              <a:buNone/>
            </a:pPr>
            <a:endParaRPr dirty="0"/>
          </a:p>
        </p:txBody>
      </p:sp>
    </p:spTree>
    <p:extLst>
      <p:ext uri="{BB962C8B-B14F-4D97-AF65-F5344CB8AC3E}">
        <p14:creationId xmlns:p14="http://schemas.microsoft.com/office/powerpoint/2010/main" val="3724308856"/>
      </p:ext>
    </p:extLst>
  </p:cSld>
  <p:clrMapOvr>
    <a:masterClrMapping/>
  </p:clrMapOvr>
  <p:transition spd="slow">
    <p:cut/>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104" name="Shape 104"/>
          <p:cNvSpPr txBox="1">
            <a:spLocks noGrp="1"/>
          </p:cNvSpPr>
          <p:nvPr>
            <p:ph type="title"/>
          </p:nvPr>
        </p:nvSpPr>
        <p:spPr>
          <a:xfrm>
            <a:off x="304800" y="0"/>
            <a:ext cx="8520599" cy="831299"/>
          </a:xfrm>
          <a:prstGeom prst="rect">
            <a:avLst/>
          </a:prstGeom>
        </p:spPr>
        <p:txBody>
          <a:bodyPr lIns="91425" tIns="91425" rIns="91425" bIns="91425" anchor="b" anchorCtr="0">
            <a:noAutofit/>
          </a:bodyPr>
          <a:lstStyle/>
          <a:p>
            <a:pPr lvl="0">
              <a:spcBef>
                <a:spcPts val="0"/>
              </a:spcBef>
              <a:buNone/>
            </a:pPr>
            <a:r>
              <a:rPr lang="en" dirty="0">
                <a:solidFill>
                  <a:schemeClr val="tx2"/>
                </a:solidFill>
              </a:rPr>
              <a:t>Suzanne’s class: </a:t>
            </a:r>
            <a:r>
              <a:rPr lang="en" sz="1800" b="1" dirty="0">
                <a:solidFill>
                  <a:schemeClr val="tx2"/>
                </a:solidFill>
              </a:rPr>
              <a:t>Culture and Learning</a:t>
            </a:r>
          </a:p>
        </p:txBody>
      </p:sp>
      <p:sp>
        <p:nvSpPr>
          <p:cNvPr id="105" name="Shape 105"/>
          <p:cNvSpPr txBox="1">
            <a:spLocks noGrp="1"/>
          </p:cNvSpPr>
          <p:nvPr>
            <p:ph type="body" idx="1"/>
          </p:nvPr>
        </p:nvSpPr>
        <p:spPr>
          <a:xfrm>
            <a:off x="311700" y="1123950"/>
            <a:ext cx="8520599" cy="3581400"/>
          </a:xfrm>
          <a:prstGeom prst="rect">
            <a:avLst/>
          </a:prstGeom>
        </p:spPr>
        <p:txBody>
          <a:bodyPr lIns="91425" tIns="91425" rIns="91425" bIns="91425" anchor="t" anchorCtr="0">
            <a:noAutofit/>
          </a:bodyPr>
          <a:lstStyle/>
          <a:p>
            <a:pPr marL="457200" lvl="0" indent="-381000">
              <a:buSzPct val="100000"/>
              <a:buFont typeface="Economica"/>
            </a:pPr>
            <a:r>
              <a:rPr lang="en" sz="2400" b="1" dirty="0" smtClean="0">
                <a:solidFill>
                  <a:schemeClr val="tx2"/>
                </a:solidFill>
                <a:ea typeface="Economica"/>
                <a:cs typeface="Economica"/>
                <a:sym typeface="Economica"/>
              </a:rPr>
              <a:t>A focus on culture</a:t>
            </a:r>
          </a:p>
          <a:p>
            <a:pPr marL="1028700" lvl="1" indent="-342900">
              <a:buFont typeface="Arial" panose="020B0604020202020204" pitchFamily="34" charset="0"/>
              <a:buChar char="•"/>
            </a:pPr>
            <a:r>
              <a:rPr lang="en" sz="2400" dirty="0" smtClean="0">
                <a:ea typeface="Economica"/>
                <a:cs typeface="Economica"/>
                <a:sym typeface="Economica"/>
              </a:rPr>
              <a:t>Different values</a:t>
            </a:r>
          </a:p>
          <a:p>
            <a:pPr marL="1028700" lvl="1" indent="-342900">
              <a:buFont typeface="Arial" panose="020B0604020202020204" pitchFamily="34" charset="0"/>
              <a:buChar char="•"/>
            </a:pPr>
            <a:r>
              <a:rPr lang="en" sz="2400" dirty="0" smtClean="0">
                <a:ea typeface="Economica"/>
                <a:cs typeface="Economica"/>
                <a:sym typeface="Economica"/>
              </a:rPr>
              <a:t>Different </a:t>
            </a:r>
            <a:r>
              <a:rPr lang="en" sz="2400" dirty="0">
                <a:ea typeface="Economica"/>
                <a:cs typeface="Economica"/>
                <a:sym typeface="Economica"/>
              </a:rPr>
              <a:t>needs</a:t>
            </a:r>
          </a:p>
          <a:p>
            <a:pPr marL="1028700" lvl="1" indent="-342900">
              <a:buFont typeface="Arial" panose="020B0604020202020204" pitchFamily="34" charset="0"/>
              <a:buChar char="•"/>
            </a:pPr>
            <a:r>
              <a:rPr lang="en" sz="2400" dirty="0">
                <a:ea typeface="Economica"/>
                <a:cs typeface="Economica"/>
                <a:sym typeface="Economica"/>
              </a:rPr>
              <a:t>Different approaches to </a:t>
            </a:r>
            <a:r>
              <a:rPr lang="en" sz="2400" dirty="0" smtClean="0">
                <a:ea typeface="Economica"/>
                <a:cs typeface="Economica"/>
                <a:sym typeface="Economica"/>
              </a:rPr>
              <a:t>teaching and learning</a:t>
            </a:r>
          </a:p>
          <a:p>
            <a:pPr marL="1028700" lvl="1" indent="-342900">
              <a:buFont typeface="Arial" panose="020B0604020202020204" pitchFamily="34" charset="0"/>
              <a:buChar char="•"/>
            </a:pPr>
            <a:endParaRPr lang="en" sz="800" dirty="0">
              <a:ea typeface="Economica"/>
              <a:cs typeface="Economica"/>
              <a:sym typeface="Economica"/>
            </a:endParaRPr>
          </a:p>
          <a:p>
            <a:pPr marL="457200" lvl="0" indent="-381000">
              <a:buSzPct val="100000"/>
              <a:buFont typeface="Economica"/>
            </a:pPr>
            <a:r>
              <a:rPr lang="en" sz="2400" b="1" dirty="0">
                <a:solidFill>
                  <a:schemeClr val="tx2"/>
                </a:solidFill>
                <a:ea typeface="Economica"/>
                <a:cs typeface="Economica"/>
                <a:sym typeface="Economica"/>
              </a:rPr>
              <a:t>Student assumptions</a:t>
            </a:r>
          </a:p>
          <a:p>
            <a:pPr marL="1028700" lvl="1" indent="-342900">
              <a:buFont typeface="Arial" panose="020B0604020202020204" pitchFamily="34" charset="0"/>
              <a:buChar char="•"/>
            </a:pPr>
            <a:r>
              <a:rPr lang="en" sz="2400" dirty="0" smtClean="0">
                <a:ea typeface="Economica"/>
                <a:cs typeface="Economica"/>
                <a:sym typeface="Economica"/>
              </a:rPr>
              <a:t>Values - ‘Good</a:t>
            </a:r>
            <a:r>
              <a:rPr lang="en" sz="2400" dirty="0">
                <a:ea typeface="Economica"/>
                <a:cs typeface="Economica"/>
                <a:sym typeface="Economica"/>
              </a:rPr>
              <a:t>’ versus ‘bad’ writing</a:t>
            </a:r>
          </a:p>
          <a:p>
            <a:pPr marL="1028700" lvl="1" indent="-342900">
              <a:buFont typeface="Arial" panose="020B0604020202020204" pitchFamily="34" charset="0"/>
              <a:buChar char="•"/>
            </a:pPr>
            <a:r>
              <a:rPr lang="en" sz="2400" dirty="0" smtClean="0">
                <a:ea typeface="Economica"/>
                <a:cs typeface="Economica"/>
                <a:sym typeface="Economica"/>
              </a:rPr>
              <a:t>Need - purpose </a:t>
            </a:r>
            <a:r>
              <a:rPr lang="en" sz="2400" dirty="0">
                <a:ea typeface="Economica"/>
                <a:cs typeface="Economica"/>
                <a:sym typeface="Economica"/>
              </a:rPr>
              <a:t>of writing assignments </a:t>
            </a:r>
            <a:r>
              <a:rPr lang="en" sz="2400" dirty="0" smtClean="0">
                <a:ea typeface="Economica"/>
                <a:cs typeface="Economica"/>
                <a:sym typeface="Economica"/>
              </a:rPr>
              <a:t>and audience </a:t>
            </a:r>
            <a:endParaRPr lang="en" sz="2400" dirty="0">
              <a:ea typeface="Economica"/>
              <a:cs typeface="Economica"/>
              <a:sym typeface="Economica"/>
            </a:endParaRPr>
          </a:p>
          <a:p>
            <a:pPr marL="1028700" lvl="1" indent="-342900">
              <a:buFont typeface="Arial" panose="020B0604020202020204" pitchFamily="34" charset="0"/>
              <a:buChar char="•"/>
            </a:pPr>
            <a:r>
              <a:rPr lang="en" sz="2400" dirty="0" smtClean="0">
                <a:ea typeface="Economica"/>
                <a:cs typeface="Economica"/>
                <a:sym typeface="Economica"/>
              </a:rPr>
              <a:t>Approach – skills needed for a particular writing assignment</a:t>
            </a:r>
            <a:endParaRPr lang="en" sz="2400" dirty="0">
              <a:ea typeface="Economica"/>
              <a:cs typeface="Economica"/>
              <a:sym typeface="Economica"/>
            </a:endParaRPr>
          </a:p>
          <a:p>
            <a:pPr marL="914400" lvl="1" indent="-228600" rtl="0">
              <a:spcBef>
                <a:spcPts val="0"/>
              </a:spcBef>
              <a:buFont typeface="Economica"/>
            </a:pPr>
            <a:endParaRPr lang="en" dirty="0">
              <a:latin typeface="Economica"/>
              <a:ea typeface="Economica"/>
              <a:cs typeface="Economica"/>
              <a:sym typeface="Economica"/>
            </a:endParaRPr>
          </a:p>
          <a:p>
            <a:pPr marL="457200" lvl="0" indent="0" rtl="0">
              <a:spcBef>
                <a:spcPts val="0"/>
              </a:spcBef>
              <a:buNone/>
            </a:pPr>
            <a:endParaRPr dirty="0"/>
          </a:p>
          <a:p>
            <a:pPr marL="0" lvl="0" indent="0">
              <a:spcBef>
                <a:spcPts val="0"/>
              </a:spcBef>
              <a:buNone/>
            </a:pPr>
            <a:endParaRPr dirty="0"/>
          </a:p>
        </p:txBody>
      </p:sp>
    </p:spTree>
    <p:extLst>
      <p:ext uri="{BB962C8B-B14F-4D97-AF65-F5344CB8AC3E}">
        <p14:creationId xmlns:p14="http://schemas.microsoft.com/office/powerpoint/2010/main" val="3193633885"/>
      </p:ext>
    </p:extLst>
  </p:cSld>
  <p:clrMapOvr>
    <a:masterClrMapping/>
  </p:clrMapOvr>
  <p:transition spd="slow">
    <p:cut/>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104" name="Shape 104"/>
          <p:cNvSpPr txBox="1">
            <a:spLocks noGrp="1"/>
          </p:cNvSpPr>
          <p:nvPr>
            <p:ph type="title"/>
          </p:nvPr>
        </p:nvSpPr>
        <p:spPr>
          <a:xfrm>
            <a:off x="304800" y="0"/>
            <a:ext cx="8520599" cy="831299"/>
          </a:xfrm>
          <a:prstGeom prst="rect">
            <a:avLst/>
          </a:prstGeom>
        </p:spPr>
        <p:txBody>
          <a:bodyPr lIns="91425" tIns="91425" rIns="91425" bIns="91425" anchor="b" anchorCtr="0">
            <a:noAutofit/>
          </a:bodyPr>
          <a:lstStyle/>
          <a:p>
            <a:pPr lvl="0">
              <a:spcBef>
                <a:spcPts val="0"/>
              </a:spcBef>
              <a:buNone/>
            </a:pPr>
            <a:r>
              <a:rPr lang="en" dirty="0">
                <a:solidFill>
                  <a:schemeClr val="tx2"/>
                </a:solidFill>
              </a:rPr>
              <a:t>Suzanne’s class: </a:t>
            </a:r>
            <a:r>
              <a:rPr lang="en" sz="1800" b="1" dirty="0">
                <a:solidFill>
                  <a:schemeClr val="tx2"/>
                </a:solidFill>
              </a:rPr>
              <a:t>Culture and Learning</a:t>
            </a:r>
          </a:p>
        </p:txBody>
      </p:sp>
      <p:sp>
        <p:nvSpPr>
          <p:cNvPr id="105" name="Shape 105"/>
          <p:cNvSpPr txBox="1">
            <a:spLocks noGrp="1"/>
          </p:cNvSpPr>
          <p:nvPr>
            <p:ph type="body" idx="1"/>
          </p:nvPr>
        </p:nvSpPr>
        <p:spPr>
          <a:xfrm>
            <a:off x="311700" y="1123950"/>
            <a:ext cx="8520599" cy="3657600"/>
          </a:xfrm>
          <a:prstGeom prst="rect">
            <a:avLst/>
          </a:prstGeom>
        </p:spPr>
        <p:txBody>
          <a:bodyPr lIns="91425" tIns="91425" rIns="91425" bIns="91425" anchor="t" anchorCtr="0">
            <a:noAutofit/>
          </a:bodyPr>
          <a:lstStyle/>
          <a:p>
            <a:pPr marL="457200" lvl="0" indent="-381000">
              <a:buSzPct val="100000"/>
              <a:buFont typeface="Economica"/>
            </a:pPr>
            <a:r>
              <a:rPr lang="en" sz="2400" b="1" dirty="0">
                <a:solidFill>
                  <a:schemeClr val="tx2"/>
                </a:solidFill>
                <a:ea typeface="Economica"/>
                <a:cs typeface="Economica"/>
                <a:sym typeface="Economica"/>
              </a:rPr>
              <a:t>Example assignments: </a:t>
            </a:r>
            <a:endParaRPr lang="en" sz="2400" b="1" dirty="0" smtClean="0">
              <a:solidFill>
                <a:schemeClr val="tx2"/>
              </a:solidFill>
              <a:ea typeface="Economica"/>
              <a:cs typeface="Economica"/>
              <a:sym typeface="Economica"/>
            </a:endParaRPr>
          </a:p>
          <a:p>
            <a:pPr marL="457200" lvl="0" indent="-381000">
              <a:buSzPct val="100000"/>
              <a:buFont typeface="Economica"/>
            </a:pPr>
            <a:r>
              <a:rPr lang="en" sz="2400" b="1" dirty="0" smtClean="0">
                <a:solidFill>
                  <a:schemeClr val="tx2"/>
                </a:solidFill>
                <a:ea typeface="Economica"/>
                <a:cs typeface="Economica"/>
                <a:sym typeface="Economica"/>
              </a:rPr>
              <a:t>Code-meshing </a:t>
            </a:r>
            <a:r>
              <a:rPr lang="en" sz="2400" b="1" dirty="0">
                <a:solidFill>
                  <a:schemeClr val="tx2"/>
                </a:solidFill>
                <a:ea typeface="Economica"/>
                <a:cs typeface="Economica"/>
                <a:sym typeface="Economica"/>
              </a:rPr>
              <a:t>for audience and purpose</a:t>
            </a:r>
          </a:p>
          <a:p>
            <a:pPr marL="0" lvl="0" indent="0">
              <a:spcBef>
                <a:spcPts val="0"/>
              </a:spcBef>
              <a:buNone/>
            </a:pPr>
            <a:endParaRPr dirty="0"/>
          </a:p>
        </p:txBody>
      </p:sp>
    </p:spTree>
  </p:cSld>
  <p:clrMapOvr>
    <a:masterClrMapping/>
  </p:clrMapOvr>
  <p:transition spd="slow">
    <p:cut/>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104" name="Shape 104"/>
          <p:cNvSpPr txBox="1">
            <a:spLocks noGrp="1"/>
          </p:cNvSpPr>
          <p:nvPr>
            <p:ph type="title"/>
          </p:nvPr>
        </p:nvSpPr>
        <p:spPr>
          <a:xfrm>
            <a:off x="304800" y="0"/>
            <a:ext cx="8520599" cy="831299"/>
          </a:xfrm>
          <a:prstGeom prst="rect">
            <a:avLst/>
          </a:prstGeom>
        </p:spPr>
        <p:txBody>
          <a:bodyPr lIns="91425" tIns="91425" rIns="91425" bIns="91425" anchor="b" anchorCtr="0">
            <a:noAutofit/>
          </a:bodyPr>
          <a:lstStyle/>
          <a:p>
            <a:pPr lvl="0">
              <a:spcBef>
                <a:spcPts val="0"/>
              </a:spcBef>
              <a:buNone/>
            </a:pPr>
            <a:r>
              <a:rPr lang="en" dirty="0">
                <a:solidFill>
                  <a:schemeClr val="tx2"/>
                </a:solidFill>
              </a:rPr>
              <a:t>Suzanne’s class: </a:t>
            </a:r>
            <a:r>
              <a:rPr lang="en" sz="1800" b="1" dirty="0">
                <a:solidFill>
                  <a:schemeClr val="tx2"/>
                </a:solidFill>
              </a:rPr>
              <a:t>Culture and Learning</a:t>
            </a:r>
          </a:p>
        </p:txBody>
      </p:sp>
      <p:sp>
        <p:nvSpPr>
          <p:cNvPr id="105" name="Shape 105"/>
          <p:cNvSpPr txBox="1">
            <a:spLocks noGrp="1"/>
          </p:cNvSpPr>
          <p:nvPr>
            <p:ph type="body" idx="1"/>
          </p:nvPr>
        </p:nvSpPr>
        <p:spPr>
          <a:xfrm>
            <a:off x="311700" y="1123950"/>
            <a:ext cx="8520599" cy="3657600"/>
          </a:xfrm>
          <a:prstGeom prst="rect">
            <a:avLst/>
          </a:prstGeom>
        </p:spPr>
        <p:txBody>
          <a:bodyPr lIns="91425" tIns="91425" rIns="91425" bIns="91425" anchor="t" anchorCtr="0">
            <a:noAutofit/>
          </a:bodyPr>
          <a:lstStyle/>
          <a:p>
            <a:pPr marL="457200" lvl="0" indent="-381000">
              <a:buSzPct val="100000"/>
              <a:buFont typeface="Economica"/>
            </a:pPr>
            <a:r>
              <a:rPr lang="en" sz="2400" b="1" dirty="0">
                <a:solidFill>
                  <a:schemeClr val="tx2"/>
                </a:solidFill>
                <a:ea typeface="Economica"/>
                <a:cs typeface="Economica"/>
                <a:sym typeface="Economica"/>
              </a:rPr>
              <a:t>Example assignments: </a:t>
            </a:r>
            <a:endParaRPr lang="en" sz="2400" b="1" dirty="0" smtClean="0">
              <a:solidFill>
                <a:schemeClr val="tx2"/>
              </a:solidFill>
              <a:ea typeface="Economica"/>
              <a:cs typeface="Economica"/>
              <a:sym typeface="Economica"/>
            </a:endParaRPr>
          </a:p>
          <a:p>
            <a:pPr marL="457200" lvl="0" indent="-381000">
              <a:buSzPct val="100000"/>
              <a:buFont typeface="Economica"/>
            </a:pPr>
            <a:r>
              <a:rPr lang="en" sz="2400" b="1" dirty="0" smtClean="0">
                <a:solidFill>
                  <a:schemeClr val="tx2"/>
                </a:solidFill>
                <a:ea typeface="Economica"/>
                <a:cs typeface="Economica"/>
                <a:sym typeface="Economica"/>
              </a:rPr>
              <a:t>Code-meshing </a:t>
            </a:r>
            <a:r>
              <a:rPr lang="en" sz="2400" b="1" dirty="0">
                <a:solidFill>
                  <a:schemeClr val="tx2"/>
                </a:solidFill>
                <a:ea typeface="Economica"/>
                <a:cs typeface="Economica"/>
                <a:sym typeface="Economica"/>
              </a:rPr>
              <a:t>for audience and purpose</a:t>
            </a:r>
          </a:p>
          <a:p>
            <a:pPr marL="1028700" lvl="1" indent="-342900">
              <a:buFont typeface="Arial" panose="020B0604020202020204" pitchFamily="34" charset="0"/>
              <a:buChar char="•"/>
            </a:pPr>
            <a:r>
              <a:rPr lang="en" sz="2000" dirty="0">
                <a:ea typeface="Economica"/>
                <a:cs typeface="Economica"/>
                <a:sym typeface="Economica"/>
              </a:rPr>
              <a:t>“Considering Audience” - addresses the significance of audience, purpose, authorial voice, grammar, and overall ‘effective’ communication.</a:t>
            </a:r>
          </a:p>
          <a:p>
            <a:pPr marL="0" lvl="0" indent="0">
              <a:spcBef>
                <a:spcPts val="0"/>
              </a:spcBef>
              <a:buNone/>
            </a:pPr>
            <a:endParaRPr dirty="0"/>
          </a:p>
        </p:txBody>
      </p:sp>
    </p:spTree>
    <p:extLst>
      <p:ext uri="{BB962C8B-B14F-4D97-AF65-F5344CB8AC3E}">
        <p14:creationId xmlns:p14="http://schemas.microsoft.com/office/powerpoint/2010/main" val="2111983577"/>
      </p:ext>
    </p:extLst>
  </p:cSld>
  <p:clrMapOvr>
    <a:masterClrMapping/>
  </p:clrMapOvr>
  <p:transition spd="slow">
    <p:cut/>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104" name="Shape 104"/>
          <p:cNvSpPr txBox="1">
            <a:spLocks noGrp="1"/>
          </p:cNvSpPr>
          <p:nvPr>
            <p:ph type="title"/>
          </p:nvPr>
        </p:nvSpPr>
        <p:spPr>
          <a:xfrm>
            <a:off x="304800" y="0"/>
            <a:ext cx="8520599" cy="831299"/>
          </a:xfrm>
          <a:prstGeom prst="rect">
            <a:avLst/>
          </a:prstGeom>
        </p:spPr>
        <p:txBody>
          <a:bodyPr lIns="91425" tIns="91425" rIns="91425" bIns="91425" anchor="b" anchorCtr="0">
            <a:noAutofit/>
          </a:bodyPr>
          <a:lstStyle/>
          <a:p>
            <a:pPr lvl="0">
              <a:spcBef>
                <a:spcPts val="0"/>
              </a:spcBef>
              <a:buNone/>
            </a:pPr>
            <a:r>
              <a:rPr lang="en" dirty="0">
                <a:solidFill>
                  <a:schemeClr val="tx2"/>
                </a:solidFill>
              </a:rPr>
              <a:t>Suzanne’s class: </a:t>
            </a:r>
            <a:r>
              <a:rPr lang="en" sz="1800" b="1" dirty="0">
                <a:solidFill>
                  <a:schemeClr val="tx2"/>
                </a:solidFill>
              </a:rPr>
              <a:t>Culture and Learning</a:t>
            </a:r>
          </a:p>
        </p:txBody>
      </p:sp>
      <p:sp>
        <p:nvSpPr>
          <p:cNvPr id="105" name="Shape 105"/>
          <p:cNvSpPr txBox="1">
            <a:spLocks noGrp="1"/>
          </p:cNvSpPr>
          <p:nvPr>
            <p:ph type="body" idx="1"/>
          </p:nvPr>
        </p:nvSpPr>
        <p:spPr>
          <a:xfrm>
            <a:off x="311700" y="1123950"/>
            <a:ext cx="8520599" cy="3657600"/>
          </a:xfrm>
          <a:prstGeom prst="rect">
            <a:avLst/>
          </a:prstGeom>
        </p:spPr>
        <p:txBody>
          <a:bodyPr lIns="91425" tIns="91425" rIns="91425" bIns="91425" anchor="t" anchorCtr="0">
            <a:noAutofit/>
          </a:bodyPr>
          <a:lstStyle/>
          <a:p>
            <a:pPr marL="457200" lvl="0" indent="-381000">
              <a:buSzPct val="100000"/>
              <a:buFont typeface="Economica"/>
            </a:pPr>
            <a:r>
              <a:rPr lang="en" sz="2400" b="1" dirty="0">
                <a:solidFill>
                  <a:schemeClr val="tx2"/>
                </a:solidFill>
                <a:ea typeface="Economica"/>
                <a:cs typeface="Economica"/>
                <a:sym typeface="Economica"/>
              </a:rPr>
              <a:t>Example assignments: </a:t>
            </a:r>
            <a:endParaRPr lang="en" sz="2400" b="1" dirty="0" smtClean="0">
              <a:solidFill>
                <a:schemeClr val="tx2"/>
              </a:solidFill>
              <a:ea typeface="Economica"/>
              <a:cs typeface="Economica"/>
              <a:sym typeface="Economica"/>
            </a:endParaRPr>
          </a:p>
          <a:p>
            <a:pPr marL="457200" lvl="0" indent="-381000">
              <a:buSzPct val="100000"/>
              <a:buFont typeface="Economica"/>
            </a:pPr>
            <a:r>
              <a:rPr lang="en" sz="2400" b="1" dirty="0" smtClean="0">
                <a:solidFill>
                  <a:schemeClr val="tx2"/>
                </a:solidFill>
                <a:ea typeface="Economica"/>
                <a:cs typeface="Economica"/>
                <a:sym typeface="Economica"/>
              </a:rPr>
              <a:t>Code-meshing </a:t>
            </a:r>
            <a:r>
              <a:rPr lang="en" sz="2400" b="1" dirty="0">
                <a:solidFill>
                  <a:schemeClr val="tx2"/>
                </a:solidFill>
                <a:ea typeface="Economica"/>
                <a:cs typeface="Economica"/>
                <a:sym typeface="Economica"/>
              </a:rPr>
              <a:t>for audience and purpose</a:t>
            </a:r>
          </a:p>
          <a:p>
            <a:pPr marL="1028700" lvl="1" indent="-342900">
              <a:buFont typeface="Arial" panose="020B0604020202020204" pitchFamily="34" charset="0"/>
              <a:buChar char="•"/>
            </a:pPr>
            <a:r>
              <a:rPr lang="en" sz="2000" dirty="0">
                <a:ea typeface="Economica"/>
                <a:cs typeface="Economica"/>
                <a:sym typeface="Economica"/>
              </a:rPr>
              <a:t>“Considering Audience” - addresses the significance of audience, purpose, authorial voice, grammar, and overall ‘effective’ communication.</a:t>
            </a:r>
          </a:p>
          <a:p>
            <a:pPr marL="1028700" lvl="1" indent="-342900">
              <a:buFont typeface="Arial" panose="020B0604020202020204" pitchFamily="34" charset="0"/>
              <a:buChar char="•"/>
            </a:pPr>
            <a:r>
              <a:rPr lang="en" sz="2000" b="1" dirty="0">
                <a:ea typeface="Economica"/>
                <a:cs typeface="Economica"/>
                <a:sym typeface="Economica"/>
              </a:rPr>
              <a:t>“Writing for Different Audiences” - addresses context and situation, audience, communicative goals, and the benefits and disadvantages of linguistic choices</a:t>
            </a:r>
          </a:p>
          <a:p>
            <a:pPr marL="0" lvl="0" indent="0">
              <a:spcBef>
                <a:spcPts val="0"/>
              </a:spcBef>
              <a:buNone/>
            </a:pPr>
            <a:endParaRPr dirty="0"/>
          </a:p>
        </p:txBody>
      </p:sp>
    </p:spTree>
    <p:extLst>
      <p:ext uri="{BB962C8B-B14F-4D97-AF65-F5344CB8AC3E}">
        <p14:creationId xmlns:p14="http://schemas.microsoft.com/office/powerpoint/2010/main" val="1312725378"/>
      </p:ext>
    </p:extLst>
  </p:cSld>
  <p:clrMapOvr>
    <a:masterClrMapping/>
  </p:clrMapOvr>
  <p:transition spd="slow">
    <p:cut/>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104" name="Shape 104"/>
          <p:cNvSpPr txBox="1">
            <a:spLocks noGrp="1"/>
          </p:cNvSpPr>
          <p:nvPr>
            <p:ph type="title"/>
          </p:nvPr>
        </p:nvSpPr>
        <p:spPr>
          <a:xfrm>
            <a:off x="304800" y="0"/>
            <a:ext cx="8520599" cy="831299"/>
          </a:xfrm>
          <a:prstGeom prst="rect">
            <a:avLst/>
          </a:prstGeom>
        </p:spPr>
        <p:txBody>
          <a:bodyPr lIns="91425" tIns="91425" rIns="91425" bIns="91425" anchor="b" anchorCtr="0">
            <a:noAutofit/>
          </a:bodyPr>
          <a:lstStyle/>
          <a:p>
            <a:pPr lvl="0">
              <a:spcBef>
                <a:spcPts val="0"/>
              </a:spcBef>
              <a:buNone/>
            </a:pPr>
            <a:r>
              <a:rPr lang="en" dirty="0">
                <a:solidFill>
                  <a:schemeClr val="tx2"/>
                </a:solidFill>
              </a:rPr>
              <a:t>Suzanne’s class: </a:t>
            </a:r>
            <a:r>
              <a:rPr lang="en" sz="1800" b="1" dirty="0">
                <a:solidFill>
                  <a:schemeClr val="tx2"/>
                </a:solidFill>
              </a:rPr>
              <a:t>Culture and Learning</a:t>
            </a:r>
          </a:p>
        </p:txBody>
      </p:sp>
      <p:sp>
        <p:nvSpPr>
          <p:cNvPr id="105" name="Shape 105"/>
          <p:cNvSpPr txBox="1">
            <a:spLocks noGrp="1"/>
          </p:cNvSpPr>
          <p:nvPr>
            <p:ph type="body" idx="1"/>
          </p:nvPr>
        </p:nvSpPr>
        <p:spPr>
          <a:xfrm>
            <a:off x="311700" y="1123950"/>
            <a:ext cx="8520599" cy="3657600"/>
          </a:xfrm>
          <a:prstGeom prst="rect">
            <a:avLst/>
          </a:prstGeom>
        </p:spPr>
        <p:txBody>
          <a:bodyPr lIns="91425" tIns="91425" rIns="91425" bIns="91425" anchor="t" anchorCtr="0">
            <a:noAutofit/>
          </a:bodyPr>
          <a:lstStyle/>
          <a:p>
            <a:pPr marL="457200" lvl="0" indent="-381000">
              <a:buSzPct val="100000"/>
              <a:buFont typeface="Economica"/>
            </a:pPr>
            <a:r>
              <a:rPr lang="en" sz="2400" b="1" dirty="0">
                <a:solidFill>
                  <a:schemeClr val="tx2"/>
                </a:solidFill>
                <a:ea typeface="Economica"/>
                <a:cs typeface="Economica"/>
                <a:sym typeface="Economica"/>
              </a:rPr>
              <a:t>Example assignments: </a:t>
            </a:r>
            <a:endParaRPr lang="en" sz="2400" b="1" dirty="0" smtClean="0">
              <a:solidFill>
                <a:schemeClr val="tx2"/>
              </a:solidFill>
              <a:ea typeface="Economica"/>
              <a:cs typeface="Economica"/>
              <a:sym typeface="Economica"/>
            </a:endParaRPr>
          </a:p>
          <a:p>
            <a:pPr marL="457200" lvl="0" indent="-381000">
              <a:buSzPct val="100000"/>
              <a:buFont typeface="Economica"/>
            </a:pPr>
            <a:r>
              <a:rPr lang="en" sz="2400" b="1" dirty="0" smtClean="0">
                <a:solidFill>
                  <a:schemeClr val="tx2"/>
                </a:solidFill>
                <a:ea typeface="Economica"/>
                <a:cs typeface="Economica"/>
                <a:sym typeface="Economica"/>
              </a:rPr>
              <a:t>Code-meshing </a:t>
            </a:r>
            <a:r>
              <a:rPr lang="en" sz="2400" b="1" dirty="0">
                <a:solidFill>
                  <a:schemeClr val="tx2"/>
                </a:solidFill>
                <a:ea typeface="Economica"/>
                <a:cs typeface="Economica"/>
                <a:sym typeface="Economica"/>
              </a:rPr>
              <a:t>for audience and purpose</a:t>
            </a:r>
          </a:p>
          <a:p>
            <a:pPr marL="1028700" lvl="1" indent="-342900">
              <a:buFont typeface="Arial" panose="020B0604020202020204" pitchFamily="34" charset="0"/>
              <a:buChar char="•"/>
            </a:pPr>
            <a:r>
              <a:rPr lang="en" sz="2000" dirty="0">
                <a:ea typeface="Economica"/>
                <a:cs typeface="Economica"/>
                <a:sym typeface="Economica"/>
              </a:rPr>
              <a:t>“Considering Audience” - addresses the significance of audience, purpose, authorial voice, grammar, and overall ‘effective’ communication.</a:t>
            </a:r>
          </a:p>
          <a:p>
            <a:pPr marL="1028700" lvl="1" indent="-342900">
              <a:buFont typeface="Arial" panose="020B0604020202020204" pitchFamily="34" charset="0"/>
              <a:buChar char="•"/>
            </a:pPr>
            <a:r>
              <a:rPr lang="en" sz="2000" dirty="0">
                <a:ea typeface="Economica"/>
                <a:cs typeface="Economica"/>
                <a:sym typeface="Economica"/>
              </a:rPr>
              <a:t>“Writing for Different Audiences” - addresses context and situation, audience, communicative goals, and the benefits and disadvantages of linguistic choices</a:t>
            </a:r>
          </a:p>
          <a:p>
            <a:pPr marL="1028700" lvl="1" indent="-342900">
              <a:buFont typeface="Arial" panose="020B0604020202020204" pitchFamily="34" charset="0"/>
              <a:buChar char="•"/>
            </a:pPr>
            <a:r>
              <a:rPr lang="en" sz="2000" b="1" dirty="0">
                <a:ea typeface="Economica"/>
                <a:cs typeface="Economica"/>
                <a:sym typeface="Economica"/>
              </a:rPr>
              <a:t>Peer Review - Is the writer’s purpose clear? Has the writer made appropriate linguistic choices?</a:t>
            </a:r>
          </a:p>
          <a:p>
            <a:pPr marL="0" lvl="0" indent="0">
              <a:spcBef>
                <a:spcPts val="0"/>
              </a:spcBef>
              <a:buNone/>
            </a:pPr>
            <a:endParaRPr dirty="0"/>
          </a:p>
        </p:txBody>
      </p:sp>
    </p:spTree>
    <p:extLst>
      <p:ext uri="{BB962C8B-B14F-4D97-AF65-F5344CB8AC3E}">
        <p14:creationId xmlns:p14="http://schemas.microsoft.com/office/powerpoint/2010/main" val="2553029523"/>
      </p:ext>
    </p:extLst>
  </p:cSld>
  <p:clrMapOvr>
    <a:masterClrMapping/>
  </p:clrMapOvr>
  <p:transition spd="slow">
    <p:cut/>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104" name="Shape 104"/>
          <p:cNvSpPr txBox="1">
            <a:spLocks noGrp="1"/>
          </p:cNvSpPr>
          <p:nvPr>
            <p:ph type="title"/>
          </p:nvPr>
        </p:nvSpPr>
        <p:spPr>
          <a:xfrm>
            <a:off x="304800" y="0"/>
            <a:ext cx="8520599" cy="831299"/>
          </a:xfrm>
          <a:prstGeom prst="rect">
            <a:avLst/>
          </a:prstGeom>
        </p:spPr>
        <p:txBody>
          <a:bodyPr lIns="91425" tIns="91425" rIns="91425" bIns="91425" anchor="b" anchorCtr="0">
            <a:noAutofit/>
          </a:bodyPr>
          <a:lstStyle/>
          <a:p>
            <a:pPr lvl="0">
              <a:spcBef>
                <a:spcPts val="0"/>
              </a:spcBef>
              <a:buNone/>
            </a:pPr>
            <a:r>
              <a:rPr lang="en" dirty="0">
                <a:solidFill>
                  <a:schemeClr val="tx2"/>
                </a:solidFill>
              </a:rPr>
              <a:t>Suzanne’s class: </a:t>
            </a:r>
            <a:r>
              <a:rPr lang="en" sz="1800" b="1" dirty="0">
                <a:solidFill>
                  <a:schemeClr val="tx2"/>
                </a:solidFill>
              </a:rPr>
              <a:t>Culture and Learning</a:t>
            </a:r>
          </a:p>
        </p:txBody>
      </p:sp>
      <p:sp>
        <p:nvSpPr>
          <p:cNvPr id="105" name="Shape 105"/>
          <p:cNvSpPr txBox="1">
            <a:spLocks noGrp="1"/>
          </p:cNvSpPr>
          <p:nvPr>
            <p:ph type="body" idx="1"/>
          </p:nvPr>
        </p:nvSpPr>
        <p:spPr>
          <a:xfrm>
            <a:off x="311700" y="1123950"/>
            <a:ext cx="8520599" cy="3657600"/>
          </a:xfrm>
          <a:prstGeom prst="rect">
            <a:avLst/>
          </a:prstGeom>
        </p:spPr>
        <p:txBody>
          <a:bodyPr lIns="91425" tIns="91425" rIns="91425" bIns="91425" anchor="t" anchorCtr="0">
            <a:noAutofit/>
          </a:bodyPr>
          <a:lstStyle/>
          <a:p>
            <a:pPr marL="457200" lvl="0" indent="-381000">
              <a:buSzPct val="100000"/>
              <a:buFont typeface="Economica"/>
            </a:pPr>
            <a:r>
              <a:rPr lang="en" sz="2400" b="1" dirty="0">
                <a:solidFill>
                  <a:schemeClr val="tx2"/>
                </a:solidFill>
                <a:ea typeface="Economica"/>
                <a:cs typeface="Economica"/>
                <a:sym typeface="Economica"/>
              </a:rPr>
              <a:t>Example assignments: </a:t>
            </a:r>
            <a:endParaRPr lang="en" sz="2400" b="1" dirty="0" smtClean="0">
              <a:solidFill>
                <a:schemeClr val="tx2"/>
              </a:solidFill>
              <a:ea typeface="Economica"/>
              <a:cs typeface="Economica"/>
              <a:sym typeface="Economica"/>
            </a:endParaRPr>
          </a:p>
          <a:p>
            <a:pPr marL="457200" lvl="0" indent="-381000">
              <a:buSzPct val="100000"/>
              <a:buFont typeface="Economica"/>
            </a:pPr>
            <a:r>
              <a:rPr lang="en" sz="2400" b="1" dirty="0" smtClean="0">
                <a:solidFill>
                  <a:schemeClr val="tx2"/>
                </a:solidFill>
                <a:ea typeface="Economica"/>
                <a:cs typeface="Economica"/>
                <a:sym typeface="Economica"/>
              </a:rPr>
              <a:t>Code-meshing </a:t>
            </a:r>
            <a:r>
              <a:rPr lang="en" sz="2400" b="1" dirty="0">
                <a:solidFill>
                  <a:schemeClr val="tx2"/>
                </a:solidFill>
                <a:ea typeface="Economica"/>
                <a:cs typeface="Economica"/>
                <a:sym typeface="Economica"/>
              </a:rPr>
              <a:t>for audience and purpose</a:t>
            </a:r>
          </a:p>
          <a:p>
            <a:pPr marL="1028700" lvl="1" indent="-342900">
              <a:buFont typeface="Arial" panose="020B0604020202020204" pitchFamily="34" charset="0"/>
              <a:buChar char="•"/>
            </a:pPr>
            <a:r>
              <a:rPr lang="en" sz="2000" dirty="0">
                <a:ea typeface="Economica"/>
                <a:cs typeface="Economica"/>
                <a:sym typeface="Economica"/>
              </a:rPr>
              <a:t>“Considering Audience” - addresses the significance of audience, purpose, authorial voice, grammar, and overall ‘effective’ communication.</a:t>
            </a:r>
          </a:p>
          <a:p>
            <a:pPr marL="1028700" lvl="1" indent="-342900">
              <a:buFont typeface="Arial" panose="020B0604020202020204" pitchFamily="34" charset="0"/>
              <a:buChar char="•"/>
            </a:pPr>
            <a:r>
              <a:rPr lang="en" sz="2000" dirty="0">
                <a:ea typeface="Economica"/>
                <a:cs typeface="Economica"/>
                <a:sym typeface="Economica"/>
              </a:rPr>
              <a:t>“Writing for Different Audiences” - addresses context and situation, audience, communicative goals, and the benefits and disadvantages of linguistic choices</a:t>
            </a:r>
          </a:p>
          <a:p>
            <a:pPr marL="1028700" lvl="1" indent="-342900">
              <a:buFont typeface="Arial" panose="020B0604020202020204" pitchFamily="34" charset="0"/>
              <a:buChar char="•"/>
            </a:pPr>
            <a:r>
              <a:rPr lang="en" sz="2000" dirty="0">
                <a:ea typeface="Economica"/>
                <a:cs typeface="Economica"/>
                <a:sym typeface="Economica"/>
              </a:rPr>
              <a:t>Peer Review - Is the writer’s purpose clear? Has the writer made appropriate linguistic choices?</a:t>
            </a:r>
          </a:p>
          <a:p>
            <a:pPr marL="1028700" lvl="1" indent="-342900">
              <a:buFont typeface="Arial" panose="020B0604020202020204" pitchFamily="34" charset="0"/>
              <a:buChar char="•"/>
            </a:pPr>
            <a:r>
              <a:rPr lang="en" sz="2000" b="1" dirty="0">
                <a:ea typeface="Economica"/>
                <a:cs typeface="Economica"/>
                <a:sym typeface="Economica"/>
              </a:rPr>
              <a:t>Code-meshing as a choice, not a requirement </a:t>
            </a:r>
          </a:p>
          <a:p>
            <a:pPr marL="0" lvl="0" indent="0">
              <a:spcBef>
                <a:spcPts val="0"/>
              </a:spcBef>
              <a:buNone/>
            </a:pPr>
            <a:endParaRPr dirty="0"/>
          </a:p>
        </p:txBody>
      </p:sp>
    </p:spTree>
    <p:extLst>
      <p:ext uri="{BB962C8B-B14F-4D97-AF65-F5344CB8AC3E}">
        <p14:creationId xmlns:p14="http://schemas.microsoft.com/office/powerpoint/2010/main" val="3459125986"/>
      </p:ext>
    </p:extLst>
  </p:cSld>
  <p:clrMapOvr>
    <a:masterClrMapping/>
  </p:clrMapOvr>
  <p:transition spd="slow">
    <p:cut/>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sp>
        <p:nvSpPr>
          <p:cNvPr id="110" name="Shape 110"/>
          <p:cNvSpPr txBox="1">
            <a:spLocks noGrp="1"/>
          </p:cNvSpPr>
          <p:nvPr>
            <p:ph type="title"/>
          </p:nvPr>
        </p:nvSpPr>
        <p:spPr>
          <a:xfrm>
            <a:off x="152400" y="209550"/>
            <a:ext cx="8839200" cy="685800"/>
          </a:xfrm>
          <a:prstGeom prst="rect">
            <a:avLst/>
          </a:prstGeom>
        </p:spPr>
        <p:txBody>
          <a:bodyPr lIns="91425" tIns="91425" rIns="91425" bIns="91425" anchor="b" anchorCtr="0">
            <a:noAutofit/>
          </a:bodyPr>
          <a:lstStyle/>
          <a:p>
            <a:pPr lvl="0"/>
            <a:r>
              <a:rPr lang="en" sz="2500" dirty="0" smtClean="0">
                <a:solidFill>
                  <a:schemeClr val="tx2"/>
                </a:solidFill>
              </a:rPr>
              <a:t>Stella</a:t>
            </a:r>
            <a:r>
              <a:rPr lang="en" sz="2650" dirty="0" smtClean="0">
                <a:solidFill>
                  <a:schemeClr val="tx2"/>
                </a:solidFill>
              </a:rPr>
              <a:t>: </a:t>
            </a:r>
            <a:r>
              <a:rPr lang="en-US" sz="2150" b="1" dirty="0" smtClean="0">
                <a:solidFill>
                  <a:schemeClr val="tx2"/>
                </a:solidFill>
              </a:rPr>
              <a:t>The Code-Meshing Multimodal Project </a:t>
            </a:r>
            <a:br>
              <a:rPr lang="en-US" sz="2150" b="1" dirty="0" smtClean="0">
                <a:solidFill>
                  <a:schemeClr val="tx2"/>
                </a:solidFill>
              </a:rPr>
            </a:br>
            <a:r>
              <a:rPr lang="en-US" sz="2150" b="1" dirty="0" smtClean="0">
                <a:solidFill>
                  <a:schemeClr val="tx2"/>
                </a:solidFill>
              </a:rPr>
              <a:t>in the Research Writing Unit</a:t>
            </a:r>
            <a:endParaRPr lang="en" sz="2150" b="1" dirty="0">
              <a:solidFill>
                <a:schemeClr val="tx2"/>
              </a:solidFill>
            </a:endParaRPr>
          </a:p>
        </p:txBody>
      </p:sp>
      <p:sp>
        <p:nvSpPr>
          <p:cNvPr id="2" name="Text Placeholder 1"/>
          <p:cNvSpPr>
            <a:spLocks noGrp="1"/>
          </p:cNvSpPr>
          <p:nvPr>
            <p:ph type="body" idx="1"/>
          </p:nvPr>
        </p:nvSpPr>
        <p:spPr/>
        <p:txBody>
          <a:bodyPr/>
          <a:lstStyle/>
          <a:p>
            <a:pPr marL="457200" lvl="0" indent="-228600">
              <a:buClr>
                <a:srgbClr val="D16349"/>
              </a:buClr>
            </a:pPr>
            <a:r>
              <a:rPr lang="en-US" sz="2550" dirty="0">
                <a:solidFill>
                  <a:schemeClr val="tx2"/>
                </a:solidFill>
              </a:rPr>
              <a:t>An integral part of the final Research Project </a:t>
            </a:r>
          </a:p>
          <a:p>
            <a:pPr marL="228600" lvl="0" indent="0">
              <a:buClr>
                <a:srgbClr val="D16349"/>
              </a:buClr>
              <a:buNone/>
            </a:pPr>
            <a:endParaRPr lang="en-US" sz="2550" dirty="0">
              <a:solidFill>
                <a:schemeClr val="tx2"/>
              </a:solidFill>
            </a:endParaRPr>
          </a:p>
          <a:p>
            <a:pPr marL="457200" lvl="0" indent="-228600">
              <a:buClr>
                <a:srgbClr val="D16349"/>
              </a:buClr>
            </a:pPr>
            <a:r>
              <a:rPr lang="en-US" sz="2550" dirty="0">
                <a:solidFill>
                  <a:schemeClr val="tx2"/>
                </a:solidFill>
              </a:rPr>
              <a:t>Deliberate, mixed use of the writer’s </a:t>
            </a:r>
            <a:r>
              <a:rPr lang="en-US" sz="2550" dirty="0" smtClean="0">
                <a:solidFill>
                  <a:schemeClr val="tx2"/>
                </a:solidFill>
              </a:rPr>
              <a:t>linguistic </a:t>
            </a:r>
            <a:r>
              <a:rPr lang="en-US" sz="2550" dirty="0">
                <a:solidFill>
                  <a:schemeClr val="tx2"/>
                </a:solidFill>
              </a:rPr>
              <a:t>resources as well as text, visuals, and sound to engage the targeted audience cognitively and emotionally </a:t>
            </a:r>
          </a:p>
          <a:p>
            <a:pPr marL="457200" lvl="0" indent="-228600">
              <a:buClr>
                <a:srgbClr val="D16349"/>
              </a:buClr>
            </a:pPr>
            <a:endParaRPr lang="en-US" sz="2550" dirty="0">
              <a:solidFill>
                <a:schemeClr val="tx2"/>
              </a:solidFill>
            </a:endParaRPr>
          </a:p>
          <a:p>
            <a:pPr marL="457200" lvl="0" indent="-228600">
              <a:buClr>
                <a:srgbClr val="D16349"/>
              </a:buClr>
            </a:pPr>
            <a:r>
              <a:rPr lang="en-US" sz="2550" dirty="0">
                <a:solidFill>
                  <a:schemeClr val="tx2"/>
                </a:solidFill>
              </a:rPr>
              <a:t>Heightened </a:t>
            </a:r>
            <a:r>
              <a:rPr lang="en-US" sz="2550" dirty="0" smtClean="0">
                <a:solidFill>
                  <a:schemeClr val="tx2"/>
                </a:solidFill>
              </a:rPr>
              <a:t>awareness </a:t>
            </a:r>
            <a:r>
              <a:rPr lang="en-US" sz="2550" dirty="0">
                <a:solidFill>
                  <a:schemeClr val="tx2"/>
                </a:solidFill>
              </a:rPr>
              <a:t>of </a:t>
            </a:r>
            <a:r>
              <a:rPr lang="en-US" sz="2550" dirty="0" smtClean="0">
                <a:solidFill>
                  <a:schemeClr val="tx2"/>
                </a:solidFill>
              </a:rPr>
              <a:t>the audience </a:t>
            </a:r>
            <a:r>
              <a:rPr lang="en-US" sz="2550" dirty="0">
                <a:solidFill>
                  <a:schemeClr val="tx2"/>
                </a:solidFill>
              </a:rPr>
              <a:t>and </a:t>
            </a:r>
            <a:r>
              <a:rPr lang="en-US" sz="2550" dirty="0" smtClean="0">
                <a:solidFill>
                  <a:schemeClr val="tx2"/>
                </a:solidFill>
              </a:rPr>
              <a:t>code-meshing for communication and argument</a:t>
            </a:r>
            <a:endParaRPr lang="en-US" sz="2550" dirty="0">
              <a:solidFill>
                <a:schemeClr val="tx2"/>
              </a:solidFill>
            </a:endParaRPr>
          </a:p>
          <a:p>
            <a:pPr marL="0" indent="0">
              <a:buNone/>
            </a:pPr>
            <a:endParaRPr lang="en-US" dirty="0"/>
          </a:p>
        </p:txBody>
      </p:sp>
    </p:spTree>
    <p:extLst>
      <p:ext uri="{BB962C8B-B14F-4D97-AF65-F5344CB8AC3E}">
        <p14:creationId xmlns:p14="http://schemas.microsoft.com/office/powerpoint/2010/main" val="2378945064"/>
      </p:ext>
    </p:extLst>
  </p:cSld>
  <p:clrMapOvr>
    <a:masterClrMapping/>
  </p:clrMapOvr>
  <p:transition spd="slow">
    <p:cut/>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sp>
        <p:nvSpPr>
          <p:cNvPr id="68" name="Shape 68"/>
          <p:cNvSpPr txBox="1">
            <a:spLocks noGrp="1"/>
          </p:cNvSpPr>
          <p:nvPr>
            <p:ph type="title"/>
          </p:nvPr>
        </p:nvSpPr>
        <p:spPr>
          <a:xfrm>
            <a:off x="152400" y="285750"/>
            <a:ext cx="8839200" cy="533400"/>
          </a:xfrm>
          <a:prstGeom prst="rect">
            <a:avLst/>
          </a:prstGeom>
        </p:spPr>
        <p:txBody>
          <a:bodyPr lIns="91425" tIns="91425" rIns="91425" bIns="91425" anchor="b" anchorCtr="0">
            <a:noAutofit/>
          </a:bodyPr>
          <a:lstStyle/>
          <a:p>
            <a:pPr lvl="0" rtl="0">
              <a:spcBef>
                <a:spcPts val="0"/>
              </a:spcBef>
              <a:buNone/>
            </a:pPr>
            <a:r>
              <a:rPr lang="en" b="1" dirty="0">
                <a:solidFill>
                  <a:schemeClr val="tx2"/>
                </a:solidFill>
              </a:rPr>
              <a:t>What is code-meshing?</a:t>
            </a:r>
          </a:p>
        </p:txBody>
      </p:sp>
      <p:sp>
        <p:nvSpPr>
          <p:cNvPr id="69" name="Shape 69"/>
          <p:cNvSpPr txBox="1">
            <a:spLocks noGrp="1"/>
          </p:cNvSpPr>
          <p:nvPr>
            <p:ph type="body" idx="1"/>
          </p:nvPr>
        </p:nvSpPr>
        <p:spPr>
          <a:xfrm>
            <a:off x="381000" y="1123950"/>
            <a:ext cx="8534400" cy="3657600"/>
          </a:xfrm>
          <a:prstGeom prst="rect">
            <a:avLst/>
          </a:prstGeom>
        </p:spPr>
        <p:txBody>
          <a:bodyPr lIns="91425" tIns="91425" rIns="91425" bIns="91425" anchor="t" anchorCtr="0">
            <a:noAutofit/>
          </a:bodyPr>
          <a:lstStyle/>
          <a:p>
            <a:pPr marL="76200" lvl="0" indent="0" rtl="0">
              <a:spcBef>
                <a:spcPts val="0"/>
              </a:spcBef>
              <a:buSzPct val="100000"/>
              <a:buNone/>
            </a:pPr>
            <a:r>
              <a:rPr lang="en" sz="2400" b="1" dirty="0" smtClean="0">
                <a:solidFill>
                  <a:schemeClr val="tx2"/>
                </a:solidFill>
                <a:ea typeface="Economica"/>
                <a:cs typeface="Economica"/>
                <a:sym typeface="Economica"/>
              </a:rPr>
              <a:t>Controversy</a:t>
            </a:r>
            <a:r>
              <a:rPr lang="en" sz="2400" b="1" dirty="0">
                <a:solidFill>
                  <a:schemeClr val="tx2"/>
                </a:solidFill>
                <a:ea typeface="Economica"/>
                <a:cs typeface="Economica"/>
                <a:sym typeface="Economica"/>
              </a:rPr>
              <a:t>:</a:t>
            </a:r>
            <a:r>
              <a:rPr lang="en" sz="2400" dirty="0">
                <a:solidFill>
                  <a:schemeClr val="tx2"/>
                </a:solidFill>
                <a:ea typeface="Economica"/>
                <a:cs typeface="Economica"/>
                <a:sym typeface="Economica"/>
              </a:rPr>
              <a:t> </a:t>
            </a:r>
            <a:r>
              <a:rPr lang="en" sz="2400" dirty="0" smtClean="0">
                <a:solidFill>
                  <a:schemeClr val="tx2"/>
                </a:solidFill>
                <a:ea typeface="Economica"/>
                <a:cs typeface="Economica"/>
                <a:sym typeface="Economica"/>
              </a:rPr>
              <a:t>the relationship between </a:t>
            </a:r>
            <a:r>
              <a:rPr lang="en" sz="2400" i="1" dirty="0" smtClean="0">
                <a:solidFill>
                  <a:schemeClr val="tx2"/>
                </a:solidFill>
                <a:ea typeface="Economica"/>
                <a:cs typeface="Economica"/>
                <a:sym typeface="Economica"/>
              </a:rPr>
              <a:t>code-meshing</a:t>
            </a:r>
            <a:r>
              <a:rPr lang="en" sz="2400" dirty="0" smtClean="0">
                <a:solidFill>
                  <a:schemeClr val="tx2"/>
                </a:solidFill>
                <a:ea typeface="Economica"/>
                <a:cs typeface="Economica"/>
                <a:sym typeface="Economica"/>
              </a:rPr>
              <a:t> and </a:t>
            </a:r>
            <a:r>
              <a:rPr lang="en" sz="2400" i="1" dirty="0" smtClean="0">
                <a:solidFill>
                  <a:schemeClr val="tx2"/>
                </a:solidFill>
                <a:ea typeface="Economica"/>
                <a:cs typeface="Economica"/>
                <a:sym typeface="Economica"/>
              </a:rPr>
              <a:t>code-switching</a:t>
            </a:r>
            <a:r>
              <a:rPr lang="en" sz="2400" dirty="0" smtClean="0">
                <a:solidFill>
                  <a:schemeClr val="tx2"/>
                </a:solidFill>
                <a:ea typeface="Economica"/>
                <a:cs typeface="Economica"/>
                <a:sym typeface="Economica"/>
              </a:rPr>
              <a:t>?</a:t>
            </a:r>
            <a:endParaRPr lang="en" sz="2000" dirty="0" smtClean="0">
              <a:solidFill>
                <a:schemeClr val="tx2"/>
              </a:solidFill>
              <a:ea typeface="Economica"/>
              <a:cs typeface="Economica"/>
              <a:sym typeface="Economica"/>
            </a:endParaRPr>
          </a:p>
          <a:p>
            <a:pPr marL="457200" lvl="0" indent="-381000" rtl="0">
              <a:spcBef>
                <a:spcPts val="0"/>
              </a:spcBef>
              <a:buSzPct val="100000"/>
              <a:buFont typeface="Economica"/>
            </a:pPr>
            <a:endParaRPr lang="en" sz="1200" b="1" dirty="0" smtClean="0">
              <a:solidFill>
                <a:schemeClr val="tx2"/>
              </a:solidFill>
              <a:ea typeface="Economica"/>
              <a:cs typeface="Economica"/>
              <a:sym typeface="Economica"/>
            </a:endParaRPr>
          </a:p>
          <a:p>
            <a:pPr marL="76200" lvl="0" indent="0" rtl="0">
              <a:spcBef>
                <a:spcPts val="0"/>
              </a:spcBef>
              <a:buSzPct val="100000"/>
              <a:buNone/>
            </a:pPr>
            <a:r>
              <a:rPr lang="en" sz="2400" b="1" dirty="0" smtClean="0">
                <a:solidFill>
                  <a:schemeClr val="tx2"/>
                </a:solidFill>
                <a:ea typeface="Economica"/>
                <a:cs typeface="Economica"/>
                <a:sym typeface="Economica"/>
              </a:rPr>
              <a:t>Definitions: </a:t>
            </a:r>
          </a:p>
          <a:p>
            <a:pPr marL="419100" indent="-342900">
              <a:buClr>
                <a:srgbClr val="D16349"/>
              </a:buClr>
              <a:buSzPct val="100000"/>
            </a:pPr>
            <a:r>
              <a:rPr lang="en" sz="2400" i="1" dirty="0" smtClean="0">
                <a:solidFill>
                  <a:srgbClr val="646B86"/>
                </a:solidFill>
                <a:ea typeface="Economica"/>
                <a:cs typeface="Economica"/>
                <a:sym typeface="Economica"/>
              </a:rPr>
              <a:t>code-switching </a:t>
            </a:r>
            <a:endParaRPr lang="en" sz="2400" i="1" dirty="0">
              <a:solidFill>
                <a:schemeClr val="tx2"/>
              </a:solidFill>
              <a:ea typeface="Economica"/>
              <a:cs typeface="Economica"/>
              <a:sym typeface="Economica"/>
            </a:endParaRPr>
          </a:p>
          <a:p>
            <a:pPr marL="967740" lvl="2" indent="-342900">
              <a:buClr>
                <a:srgbClr val="D16349"/>
              </a:buClr>
              <a:buSzPct val="100000"/>
              <a:buFont typeface="Arial" panose="020B0604020202020204" pitchFamily="34" charset="0"/>
              <a:buChar char="•"/>
            </a:pPr>
            <a:r>
              <a:rPr lang="en" b="1" dirty="0" smtClean="0">
                <a:solidFill>
                  <a:schemeClr val="tx2"/>
                </a:solidFill>
                <a:ea typeface="Economica"/>
                <a:cs typeface="Economica"/>
                <a:sym typeface="Economica"/>
              </a:rPr>
              <a:t>shifts </a:t>
            </a:r>
            <a:r>
              <a:rPr lang="en" b="1" dirty="0">
                <a:solidFill>
                  <a:schemeClr val="tx2"/>
                </a:solidFill>
                <a:ea typeface="Economica"/>
                <a:cs typeface="Economica"/>
                <a:sym typeface="Economica"/>
              </a:rPr>
              <a:t>between multiple </a:t>
            </a:r>
            <a:r>
              <a:rPr lang="en" b="1" dirty="0" smtClean="0">
                <a:solidFill>
                  <a:schemeClr val="tx2"/>
                </a:solidFill>
                <a:ea typeface="Economica"/>
                <a:cs typeface="Economica"/>
                <a:sym typeface="Economica"/>
              </a:rPr>
              <a:t>languages</a:t>
            </a:r>
            <a:r>
              <a:rPr lang="en" b="1" dirty="0" smtClean="0">
                <a:solidFill>
                  <a:srgbClr val="646B86"/>
                </a:solidFill>
                <a:ea typeface="Economica"/>
                <a:cs typeface="Economica"/>
                <a:sym typeface="Economica"/>
              </a:rPr>
              <a:t>, </a:t>
            </a:r>
            <a:r>
              <a:rPr lang="en" b="1" dirty="0">
                <a:solidFill>
                  <a:srgbClr val="646B86"/>
                </a:solidFill>
                <a:ea typeface="Economica"/>
                <a:cs typeface="Economica"/>
                <a:sym typeface="Economica"/>
              </a:rPr>
              <a:t>varieties, or registers</a:t>
            </a:r>
          </a:p>
          <a:p>
            <a:pPr marL="967740" lvl="2" indent="-342900">
              <a:buClr>
                <a:srgbClr val="D16349"/>
              </a:buClr>
              <a:buSzPct val="100000"/>
              <a:buFont typeface="Arial" panose="020B0604020202020204" pitchFamily="34" charset="0"/>
              <a:buChar char="•"/>
            </a:pPr>
            <a:endParaRPr lang="en" b="1" dirty="0" smtClean="0">
              <a:solidFill>
                <a:schemeClr val="tx2"/>
              </a:solidFill>
              <a:ea typeface="Economica"/>
              <a:cs typeface="Economica"/>
              <a:sym typeface="Economica"/>
            </a:endParaRPr>
          </a:p>
          <a:p>
            <a:pPr marL="419100" indent="-342900">
              <a:buSzPct val="100000"/>
            </a:pPr>
            <a:endParaRPr sz="2400" i="1" dirty="0">
              <a:solidFill>
                <a:schemeClr val="tx2"/>
              </a:solidFill>
            </a:endParaRPr>
          </a:p>
        </p:txBody>
      </p:sp>
    </p:spTree>
    <p:extLst>
      <p:ext uri="{BB962C8B-B14F-4D97-AF65-F5344CB8AC3E}">
        <p14:creationId xmlns:p14="http://schemas.microsoft.com/office/powerpoint/2010/main" val="3789798778"/>
      </p:ext>
    </p:extLst>
  </p:cSld>
  <p:clrMapOvr>
    <a:masterClrMapping/>
  </p:clrMapOvr>
  <p:transition spd="slow">
    <p:cut/>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sp>
        <p:nvSpPr>
          <p:cNvPr id="110" name="Shape 110"/>
          <p:cNvSpPr txBox="1">
            <a:spLocks noGrp="1"/>
          </p:cNvSpPr>
          <p:nvPr>
            <p:ph type="title"/>
          </p:nvPr>
        </p:nvSpPr>
        <p:spPr>
          <a:xfrm>
            <a:off x="152400" y="209550"/>
            <a:ext cx="8839200" cy="685800"/>
          </a:xfrm>
          <a:prstGeom prst="rect">
            <a:avLst/>
          </a:prstGeom>
        </p:spPr>
        <p:txBody>
          <a:bodyPr lIns="91425" tIns="91425" rIns="91425" bIns="91425" anchor="b" anchorCtr="0">
            <a:noAutofit/>
          </a:bodyPr>
          <a:lstStyle/>
          <a:p>
            <a:pPr lvl="0"/>
            <a:r>
              <a:rPr lang="en" sz="2500" dirty="0" smtClean="0">
                <a:solidFill>
                  <a:schemeClr val="tx2"/>
                </a:solidFill>
              </a:rPr>
              <a:t>Stella</a:t>
            </a:r>
            <a:r>
              <a:rPr lang="en" sz="2650" dirty="0" smtClean="0">
                <a:solidFill>
                  <a:schemeClr val="tx2"/>
                </a:solidFill>
              </a:rPr>
              <a:t>: </a:t>
            </a:r>
            <a:r>
              <a:rPr lang="en-US" sz="2150" b="1" dirty="0" smtClean="0">
                <a:solidFill>
                  <a:schemeClr val="tx2"/>
                </a:solidFill>
              </a:rPr>
              <a:t>The Code-Meshing Multimodal Project </a:t>
            </a:r>
            <a:br>
              <a:rPr lang="en-US" sz="2150" b="1" dirty="0" smtClean="0">
                <a:solidFill>
                  <a:schemeClr val="tx2"/>
                </a:solidFill>
              </a:rPr>
            </a:br>
            <a:r>
              <a:rPr lang="en-US" sz="2150" b="1" dirty="0" smtClean="0">
                <a:solidFill>
                  <a:schemeClr val="tx2"/>
                </a:solidFill>
              </a:rPr>
              <a:t>in the Research Writing Unit</a:t>
            </a:r>
            <a:endParaRPr lang="en" sz="2150" b="1" dirty="0">
              <a:solidFill>
                <a:schemeClr val="tx2"/>
              </a:solidFill>
            </a:endParaRPr>
          </a:p>
        </p:txBody>
      </p:sp>
      <p:sp>
        <p:nvSpPr>
          <p:cNvPr id="111" name="Shape 111"/>
          <p:cNvSpPr txBox="1">
            <a:spLocks noGrp="1"/>
          </p:cNvSpPr>
          <p:nvPr>
            <p:ph type="body" idx="1"/>
          </p:nvPr>
        </p:nvSpPr>
        <p:spPr>
          <a:xfrm>
            <a:off x="381000" y="1276350"/>
            <a:ext cx="2362200" cy="3498506"/>
          </a:xfrm>
          <a:prstGeom prst="rect">
            <a:avLst/>
          </a:prstGeom>
        </p:spPr>
        <p:txBody>
          <a:bodyPr lIns="91425" tIns="91425" rIns="91425" bIns="91425" anchor="t" anchorCtr="0">
            <a:noAutofit/>
          </a:bodyPr>
          <a:lstStyle/>
          <a:p>
            <a:pPr marL="228600" lvl="0" indent="0">
              <a:buNone/>
            </a:pPr>
            <a:r>
              <a:rPr lang="en-US" sz="2550" dirty="0" smtClean="0">
                <a:solidFill>
                  <a:schemeClr val="tx2"/>
                </a:solidFill>
              </a:rPr>
              <a:t>The Siri Project</a:t>
            </a:r>
            <a:endParaRPr sz="2550" dirty="0">
              <a:solidFill>
                <a:schemeClr val="tx2"/>
              </a:solidFill>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95600" y="1200148"/>
            <a:ext cx="6019800" cy="35880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86602288"/>
      </p:ext>
    </p:extLst>
  </p:cSld>
  <p:clrMapOvr>
    <a:masterClrMapping/>
  </p:clrMapOvr>
  <p:transition spd="slow">
    <p:cut/>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sp>
        <p:nvSpPr>
          <p:cNvPr id="116" name="Shape 116"/>
          <p:cNvSpPr txBox="1">
            <a:spLocks noGrp="1"/>
          </p:cNvSpPr>
          <p:nvPr>
            <p:ph type="title"/>
          </p:nvPr>
        </p:nvSpPr>
        <p:spPr>
          <a:xfrm>
            <a:off x="0" y="209550"/>
            <a:ext cx="9144000" cy="609599"/>
          </a:xfrm>
          <a:prstGeom prst="rect">
            <a:avLst/>
          </a:prstGeom>
        </p:spPr>
        <p:txBody>
          <a:bodyPr lIns="91425" tIns="91425" rIns="91425" bIns="91425" anchor="b" anchorCtr="0">
            <a:noAutofit/>
          </a:bodyPr>
          <a:lstStyle/>
          <a:p>
            <a:pPr lvl="0" rtl="0">
              <a:spcBef>
                <a:spcPts val="0"/>
              </a:spcBef>
              <a:buNone/>
            </a:pPr>
            <a:r>
              <a:rPr lang="en" sz="3800" dirty="0" smtClean="0"/>
              <a:t/>
            </a:r>
            <a:br>
              <a:rPr lang="en" sz="3800" dirty="0" smtClean="0"/>
            </a:br>
            <a:r>
              <a:rPr lang="en" sz="2500" dirty="0" smtClean="0">
                <a:solidFill>
                  <a:schemeClr val="tx2"/>
                </a:solidFill>
              </a:rPr>
              <a:t>Sarah: </a:t>
            </a:r>
            <a:r>
              <a:rPr lang="en" sz="2150" b="1" dirty="0" smtClean="0">
                <a:solidFill>
                  <a:schemeClr val="tx2"/>
                </a:solidFill>
              </a:rPr>
              <a:t>Guiding </a:t>
            </a:r>
            <a:r>
              <a:rPr lang="en" sz="2150" b="1" dirty="0">
                <a:solidFill>
                  <a:schemeClr val="tx2"/>
                </a:solidFill>
              </a:rPr>
              <a:t>Code-Meshing in Tutoring and 1-on-1 Support</a:t>
            </a:r>
          </a:p>
        </p:txBody>
      </p:sp>
      <p:sp>
        <p:nvSpPr>
          <p:cNvPr id="117" name="Shape 117"/>
          <p:cNvSpPr txBox="1">
            <a:spLocks noGrp="1"/>
          </p:cNvSpPr>
          <p:nvPr>
            <p:ph type="body" idx="1"/>
          </p:nvPr>
        </p:nvSpPr>
        <p:spPr>
          <a:xfrm>
            <a:off x="304800" y="1225224"/>
            <a:ext cx="8534400" cy="3480125"/>
          </a:xfrm>
          <a:prstGeom prst="rect">
            <a:avLst/>
          </a:prstGeom>
        </p:spPr>
        <p:txBody>
          <a:bodyPr lIns="91425" tIns="91425" rIns="91425" bIns="91425" anchor="t" anchorCtr="0">
            <a:noAutofit/>
          </a:bodyPr>
          <a:lstStyle/>
          <a:p>
            <a:pPr marL="457200" marR="0" lvl="0" indent="-228600" algn="l" rtl="0">
              <a:lnSpc>
                <a:spcPct val="115000"/>
              </a:lnSpc>
              <a:spcBef>
                <a:spcPts val="0"/>
              </a:spcBef>
              <a:spcAft>
                <a:spcPts val="1600"/>
              </a:spcAft>
            </a:pPr>
            <a:endParaRPr lang="en" sz="1200" b="1" dirty="0" smtClean="0">
              <a:solidFill>
                <a:schemeClr val="tx2"/>
              </a:solidFill>
            </a:endParaRPr>
          </a:p>
          <a:p>
            <a:pPr marR="0" lvl="0" algn="l" rtl="0">
              <a:lnSpc>
                <a:spcPct val="115000"/>
              </a:lnSpc>
              <a:spcBef>
                <a:spcPts val="0"/>
              </a:spcBef>
              <a:spcAft>
                <a:spcPts val="1600"/>
              </a:spcAft>
              <a:buNone/>
            </a:pPr>
            <a:endParaRPr dirty="0"/>
          </a:p>
        </p:txBody>
      </p:sp>
    </p:spTree>
    <p:extLst>
      <p:ext uri="{BB962C8B-B14F-4D97-AF65-F5344CB8AC3E}">
        <p14:creationId xmlns:p14="http://schemas.microsoft.com/office/powerpoint/2010/main" val="489967890"/>
      </p:ext>
    </p:extLst>
  </p:cSld>
  <p:clrMapOvr>
    <a:masterClrMapping/>
  </p:clrMapOvr>
  <p:transition spd="slow">
    <p:cut/>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sp>
        <p:nvSpPr>
          <p:cNvPr id="116" name="Shape 116"/>
          <p:cNvSpPr txBox="1">
            <a:spLocks noGrp="1"/>
          </p:cNvSpPr>
          <p:nvPr>
            <p:ph type="title"/>
          </p:nvPr>
        </p:nvSpPr>
        <p:spPr>
          <a:xfrm>
            <a:off x="0" y="209550"/>
            <a:ext cx="9144000" cy="609599"/>
          </a:xfrm>
          <a:prstGeom prst="rect">
            <a:avLst/>
          </a:prstGeom>
        </p:spPr>
        <p:txBody>
          <a:bodyPr lIns="91425" tIns="91425" rIns="91425" bIns="91425" anchor="b" anchorCtr="0">
            <a:noAutofit/>
          </a:bodyPr>
          <a:lstStyle/>
          <a:p>
            <a:pPr lvl="0" rtl="0">
              <a:spcBef>
                <a:spcPts val="0"/>
              </a:spcBef>
              <a:buNone/>
            </a:pPr>
            <a:r>
              <a:rPr lang="en" sz="3800" dirty="0" smtClean="0"/>
              <a:t/>
            </a:r>
            <a:br>
              <a:rPr lang="en" sz="3800" dirty="0" smtClean="0"/>
            </a:br>
            <a:r>
              <a:rPr lang="en" sz="2500" dirty="0" smtClean="0">
                <a:solidFill>
                  <a:schemeClr val="tx2"/>
                </a:solidFill>
              </a:rPr>
              <a:t>Sarah: </a:t>
            </a:r>
            <a:r>
              <a:rPr lang="en" sz="2150" b="1" dirty="0" smtClean="0">
                <a:solidFill>
                  <a:schemeClr val="tx2"/>
                </a:solidFill>
              </a:rPr>
              <a:t>Guiding </a:t>
            </a:r>
            <a:r>
              <a:rPr lang="en" sz="2150" b="1" dirty="0">
                <a:solidFill>
                  <a:schemeClr val="tx2"/>
                </a:solidFill>
              </a:rPr>
              <a:t>Code-Meshing in Tutoring and 1-on-1 Support</a:t>
            </a:r>
          </a:p>
        </p:txBody>
      </p:sp>
      <p:sp>
        <p:nvSpPr>
          <p:cNvPr id="117" name="Shape 117"/>
          <p:cNvSpPr txBox="1">
            <a:spLocks noGrp="1"/>
          </p:cNvSpPr>
          <p:nvPr>
            <p:ph type="body" idx="1"/>
          </p:nvPr>
        </p:nvSpPr>
        <p:spPr>
          <a:xfrm>
            <a:off x="304800" y="1276350"/>
            <a:ext cx="8534400" cy="3480125"/>
          </a:xfrm>
          <a:prstGeom prst="rect">
            <a:avLst/>
          </a:prstGeom>
        </p:spPr>
        <p:txBody>
          <a:bodyPr lIns="91425" tIns="91425" rIns="91425" bIns="91425" anchor="t" anchorCtr="0">
            <a:noAutofit/>
          </a:bodyPr>
          <a:lstStyle/>
          <a:p>
            <a:pPr marL="457200" lvl="0" indent="-228600" rtl="0">
              <a:spcBef>
                <a:spcPts val="0"/>
              </a:spcBef>
            </a:pPr>
            <a:r>
              <a:rPr lang="en" sz="2100" b="1" dirty="0">
                <a:solidFill>
                  <a:schemeClr val="tx2"/>
                </a:solidFill>
              </a:rPr>
              <a:t>Code-meshing must be a deliberate choice of the </a:t>
            </a:r>
            <a:r>
              <a:rPr lang="en" sz="2100" b="1" dirty="0" smtClean="0">
                <a:solidFill>
                  <a:schemeClr val="tx2"/>
                </a:solidFill>
              </a:rPr>
              <a:t>writer</a:t>
            </a:r>
          </a:p>
          <a:p>
            <a:pPr marL="457200" marR="0" lvl="0" indent="-228600" algn="l" rtl="0">
              <a:lnSpc>
                <a:spcPct val="115000"/>
              </a:lnSpc>
              <a:spcBef>
                <a:spcPts val="0"/>
              </a:spcBef>
              <a:spcAft>
                <a:spcPts val="1600"/>
              </a:spcAft>
            </a:pPr>
            <a:endParaRPr lang="en" sz="1200" b="1" dirty="0" smtClean="0">
              <a:solidFill>
                <a:schemeClr val="tx2"/>
              </a:solidFill>
            </a:endParaRPr>
          </a:p>
          <a:p>
            <a:pPr marR="0" lvl="0" algn="l" rtl="0">
              <a:lnSpc>
                <a:spcPct val="115000"/>
              </a:lnSpc>
              <a:spcBef>
                <a:spcPts val="0"/>
              </a:spcBef>
              <a:spcAft>
                <a:spcPts val="1600"/>
              </a:spcAft>
              <a:buNone/>
            </a:pPr>
            <a:endParaRPr dirty="0"/>
          </a:p>
        </p:txBody>
      </p:sp>
    </p:spTree>
    <p:extLst>
      <p:ext uri="{BB962C8B-B14F-4D97-AF65-F5344CB8AC3E}">
        <p14:creationId xmlns:p14="http://schemas.microsoft.com/office/powerpoint/2010/main" val="40790427"/>
      </p:ext>
    </p:extLst>
  </p:cSld>
  <p:clrMapOvr>
    <a:masterClrMapping/>
  </p:clrMapOvr>
  <p:transition spd="slow">
    <p:cut/>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sp>
        <p:nvSpPr>
          <p:cNvPr id="116" name="Shape 116"/>
          <p:cNvSpPr txBox="1">
            <a:spLocks noGrp="1"/>
          </p:cNvSpPr>
          <p:nvPr>
            <p:ph type="title"/>
          </p:nvPr>
        </p:nvSpPr>
        <p:spPr>
          <a:xfrm>
            <a:off x="0" y="209550"/>
            <a:ext cx="9144000" cy="609599"/>
          </a:xfrm>
          <a:prstGeom prst="rect">
            <a:avLst/>
          </a:prstGeom>
        </p:spPr>
        <p:txBody>
          <a:bodyPr lIns="91425" tIns="91425" rIns="91425" bIns="91425" anchor="b" anchorCtr="0">
            <a:noAutofit/>
          </a:bodyPr>
          <a:lstStyle/>
          <a:p>
            <a:pPr lvl="0" rtl="0">
              <a:spcBef>
                <a:spcPts val="0"/>
              </a:spcBef>
              <a:buNone/>
            </a:pPr>
            <a:r>
              <a:rPr lang="en" sz="3800" dirty="0" smtClean="0"/>
              <a:t/>
            </a:r>
            <a:br>
              <a:rPr lang="en" sz="3800" dirty="0" smtClean="0"/>
            </a:br>
            <a:r>
              <a:rPr lang="en" sz="2500" dirty="0" smtClean="0">
                <a:solidFill>
                  <a:schemeClr val="tx2"/>
                </a:solidFill>
              </a:rPr>
              <a:t>Sarah: </a:t>
            </a:r>
            <a:r>
              <a:rPr lang="en" sz="2150" b="1" dirty="0" smtClean="0">
                <a:solidFill>
                  <a:schemeClr val="tx2"/>
                </a:solidFill>
              </a:rPr>
              <a:t>Guiding </a:t>
            </a:r>
            <a:r>
              <a:rPr lang="en" sz="2150" b="1" dirty="0">
                <a:solidFill>
                  <a:schemeClr val="tx2"/>
                </a:solidFill>
              </a:rPr>
              <a:t>Code-Meshing in Tutoring and 1-on-1 Support</a:t>
            </a:r>
          </a:p>
        </p:txBody>
      </p:sp>
      <p:sp>
        <p:nvSpPr>
          <p:cNvPr id="117" name="Shape 117"/>
          <p:cNvSpPr txBox="1">
            <a:spLocks noGrp="1"/>
          </p:cNvSpPr>
          <p:nvPr>
            <p:ph type="body" idx="1"/>
          </p:nvPr>
        </p:nvSpPr>
        <p:spPr>
          <a:xfrm>
            <a:off x="304800" y="1276350"/>
            <a:ext cx="8534400" cy="3480125"/>
          </a:xfrm>
          <a:prstGeom prst="rect">
            <a:avLst/>
          </a:prstGeom>
        </p:spPr>
        <p:txBody>
          <a:bodyPr lIns="91425" tIns="91425" rIns="91425" bIns="91425" anchor="t" anchorCtr="0">
            <a:noAutofit/>
          </a:bodyPr>
          <a:lstStyle/>
          <a:p>
            <a:pPr marL="457200" lvl="0" indent="-228600" rtl="0">
              <a:spcBef>
                <a:spcPts val="0"/>
              </a:spcBef>
            </a:pPr>
            <a:r>
              <a:rPr lang="en" sz="2100" b="1" dirty="0">
                <a:solidFill>
                  <a:schemeClr val="tx2"/>
                </a:solidFill>
              </a:rPr>
              <a:t>Code-meshing must be a deliberate choice of the </a:t>
            </a:r>
            <a:r>
              <a:rPr lang="en" sz="2100" b="1" dirty="0" smtClean="0">
                <a:solidFill>
                  <a:schemeClr val="tx2"/>
                </a:solidFill>
              </a:rPr>
              <a:t>writer</a:t>
            </a:r>
          </a:p>
          <a:p>
            <a:pPr marL="457200" lvl="0" indent="-228600" rtl="0">
              <a:spcBef>
                <a:spcPts val="0"/>
              </a:spcBef>
            </a:pPr>
            <a:endParaRPr lang="en" sz="1200" b="1" dirty="0">
              <a:solidFill>
                <a:schemeClr val="tx2"/>
              </a:solidFill>
            </a:endParaRPr>
          </a:p>
          <a:p>
            <a:pPr marL="457200" marR="0" lvl="0" indent="-228600" algn="l" rtl="0">
              <a:spcBef>
                <a:spcPts val="0"/>
              </a:spcBef>
              <a:spcAft>
                <a:spcPts val="600"/>
              </a:spcAft>
            </a:pPr>
            <a:r>
              <a:rPr lang="en" sz="2100" b="1" dirty="0" smtClean="0">
                <a:solidFill>
                  <a:schemeClr val="tx2"/>
                </a:solidFill>
              </a:rPr>
              <a:t>Tutors should be trained in code-meshing and code-meshing strategies</a:t>
            </a:r>
          </a:p>
          <a:p>
            <a:pPr marL="788670" lvl="1" indent="-285750">
              <a:spcAft>
                <a:spcPts val="600"/>
              </a:spcAft>
              <a:buFont typeface="Arial" panose="020B0604020202020204" pitchFamily="34" charset="0"/>
              <a:buChar char="•"/>
            </a:pPr>
            <a:r>
              <a:rPr lang="en" sz="2000" kern="0" dirty="0" smtClean="0">
                <a:ea typeface="Open Sans"/>
                <a:cs typeface="Open Sans"/>
                <a:sym typeface="Open Sans"/>
              </a:rPr>
              <a:t>Sensitivity </a:t>
            </a:r>
            <a:r>
              <a:rPr lang="en" sz="2000" kern="0" dirty="0">
                <a:ea typeface="Open Sans"/>
                <a:cs typeface="Open Sans"/>
                <a:sym typeface="Open Sans"/>
              </a:rPr>
              <a:t>to writer’s identity</a:t>
            </a:r>
          </a:p>
          <a:p>
            <a:pPr marL="788670" lvl="1" indent="-285750">
              <a:spcAft>
                <a:spcPts val="600"/>
              </a:spcAft>
              <a:buFont typeface="Arial" panose="020B0604020202020204" pitchFamily="34" charset="0"/>
              <a:buChar char="•"/>
            </a:pPr>
            <a:r>
              <a:rPr lang="en" sz="2000" kern="0" dirty="0" smtClean="0">
                <a:ea typeface="Open Sans"/>
                <a:cs typeface="Open Sans"/>
                <a:sym typeface="Open Sans"/>
              </a:rPr>
              <a:t>Awareness </a:t>
            </a:r>
            <a:r>
              <a:rPr lang="en" sz="2000" kern="0" dirty="0">
                <a:ea typeface="Open Sans"/>
                <a:cs typeface="Open Sans"/>
                <a:sym typeface="Open Sans"/>
              </a:rPr>
              <a:t>of different forms of code-meshing</a:t>
            </a:r>
          </a:p>
          <a:p>
            <a:pPr marL="1041400" lvl="2" indent="0">
              <a:buClr>
                <a:srgbClr val="000000"/>
              </a:buClr>
              <a:buSzPct val="88888"/>
              <a:buNone/>
            </a:pPr>
            <a:r>
              <a:rPr lang="en-US" i="1" kern="0" dirty="0" smtClean="0">
                <a:solidFill>
                  <a:schemeClr val="tx2"/>
                </a:solidFill>
                <a:ea typeface="Open Sans"/>
                <a:cs typeface="Open Sans"/>
                <a:sym typeface="Open Sans"/>
              </a:rPr>
              <a:t>M</a:t>
            </a:r>
            <a:r>
              <a:rPr lang="en" i="1" kern="0" dirty="0" smtClean="0">
                <a:solidFill>
                  <a:schemeClr val="tx2"/>
                </a:solidFill>
                <a:ea typeface="Open Sans"/>
                <a:cs typeface="Open Sans"/>
                <a:sym typeface="Open Sans"/>
              </a:rPr>
              <a:t>ultilingualism</a:t>
            </a:r>
            <a:r>
              <a:rPr lang="en" kern="0" dirty="0" smtClean="0">
                <a:solidFill>
                  <a:schemeClr val="tx2"/>
                </a:solidFill>
                <a:ea typeface="Open Sans"/>
                <a:cs typeface="Open Sans"/>
                <a:sym typeface="Open Sans"/>
              </a:rPr>
              <a:t>; </a:t>
            </a:r>
            <a:r>
              <a:rPr lang="en" i="1" kern="0" dirty="0" smtClean="0">
                <a:solidFill>
                  <a:schemeClr val="tx2"/>
                </a:solidFill>
                <a:ea typeface="Open Sans"/>
                <a:cs typeface="Open Sans"/>
                <a:sym typeface="Open Sans"/>
              </a:rPr>
              <a:t>dialect</a:t>
            </a:r>
            <a:r>
              <a:rPr lang="en" kern="0" dirty="0" smtClean="0">
                <a:solidFill>
                  <a:schemeClr val="tx2"/>
                </a:solidFill>
                <a:ea typeface="Open Sans"/>
                <a:cs typeface="Open Sans"/>
                <a:sym typeface="Open Sans"/>
              </a:rPr>
              <a:t>; </a:t>
            </a:r>
            <a:r>
              <a:rPr lang="en" i="1" kern="0" dirty="0" smtClean="0">
                <a:solidFill>
                  <a:schemeClr val="tx2"/>
                </a:solidFill>
                <a:ea typeface="Open Sans"/>
                <a:cs typeface="Open Sans"/>
                <a:sym typeface="Open Sans"/>
              </a:rPr>
              <a:t>register</a:t>
            </a:r>
            <a:r>
              <a:rPr lang="en" kern="0" dirty="0" smtClean="0">
                <a:solidFill>
                  <a:schemeClr val="tx2"/>
                </a:solidFill>
                <a:ea typeface="Open Sans"/>
                <a:cs typeface="Open Sans"/>
                <a:sym typeface="Open Sans"/>
              </a:rPr>
              <a:t> ; </a:t>
            </a:r>
            <a:r>
              <a:rPr lang="en" i="1" kern="0" dirty="0" smtClean="0">
                <a:solidFill>
                  <a:schemeClr val="tx2"/>
                </a:solidFill>
                <a:ea typeface="Open Sans"/>
                <a:cs typeface="Open Sans"/>
                <a:sym typeface="Open Sans"/>
              </a:rPr>
              <a:t>disciplinary conventions</a:t>
            </a:r>
          </a:p>
          <a:p>
            <a:pPr marL="457200" marR="0" lvl="0" indent="-228600" algn="l" rtl="0">
              <a:lnSpc>
                <a:spcPct val="115000"/>
              </a:lnSpc>
              <a:spcBef>
                <a:spcPts val="0"/>
              </a:spcBef>
              <a:spcAft>
                <a:spcPts val="1600"/>
              </a:spcAft>
            </a:pPr>
            <a:endParaRPr lang="en" sz="1200" b="1" dirty="0" smtClean="0">
              <a:solidFill>
                <a:schemeClr val="tx2"/>
              </a:solidFill>
            </a:endParaRPr>
          </a:p>
          <a:p>
            <a:pPr marR="0" lvl="0" algn="l" rtl="0">
              <a:lnSpc>
                <a:spcPct val="115000"/>
              </a:lnSpc>
              <a:spcBef>
                <a:spcPts val="0"/>
              </a:spcBef>
              <a:spcAft>
                <a:spcPts val="1600"/>
              </a:spcAft>
              <a:buNone/>
            </a:pPr>
            <a:endParaRPr dirty="0"/>
          </a:p>
        </p:txBody>
      </p:sp>
    </p:spTree>
    <p:extLst>
      <p:ext uri="{BB962C8B-B14F-4D97-AF65-F5344CB8AC3E}">
        <p14:creationId xmlns:p14="http://schemas.microsoft.com/office/powerpoint/2010/main" val="1703636952"/>
      </p:ext>
    </p:extLst>
  </p:cSld>
  <p:clrMapOvr>
    <a:masterClrMapping/>
  </p:clrMapOvr>
  <p:transition spd="slow">
    <p:cut/>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sp>
        <p:nvSpPr>
          <p:cNvPr id="116" name="Shape 116"/>
          <p:cNvSpPr txBox="1">
            <a:spLocks noGrp="1"/>
          </p:cNvSpPr>
          <p:nvPr>
            <p:ph type="title"/>
          </p:nvPr>
        </p:nvSpPr>
        <p:spPr>
          <a:xfrm>
            <a:off x="0" y="209550"/>
            <a:ext cx="9144000" cy="609599"/>
          </a:xfrm>
          <a:prstGeom prst="rect">
            <a:avLst/>
          </a:prstGeom>
        </p:spPr>
        <p:txBody>
          <a:bodyPr lIns="91425" tIns="91425" rIns="91425" bIns="91425" anchor="b" anchorCtr="0">
            <a:noAutofit/>
          </a:bodyPr>
          <a:lstStyle/>
          <a:p>
            <a:pPr lvl="0" rtl="0">
              <a:spcBef>
                <a:spcPts val="0"/>
              </a:spcBef>
              <a:buNone/>
            </a:pPr>
            <a:r>
              <a:rPr lang="en" sz="3800" dirty="0" smtClean="0"/>
              <a:t/>
            </a:r>
            <a:br>
              <a:rPr lang="en" sz="3800" dirty="0" smtClean="0"/>
            </a:br>
            <a:r>
              <a:rPr lang="en" sz="2500" dirty="0" smtClean="0">
                <a:solidFill>
                  <a:schemeClr val="tx2"/>
                </a:solidFill>
              </a:rPr>
              <a:t>Sarah: </a:t>
            </a:r>
            <a:r>
              <a:rPr lang="en" sz="2150" b="1" dirty="0" smtClean="0">
                <a:solidFill>
                  <a:schemeClr val="tx2"/>
                </a:solidFill>
              </a:rPr>
              <a:t>Guiding </a:t>
            </a:r>
            <a:r>
              <a:rPr lang="en" sz="2150" b="1" dirty="0">
                <a:solidFill>
                  <a:schemeClr val="tx2"/>
                </a:solidFill>
              </a:rPr>
              <a:t>Code-Meshing in Tutoring and 1-on-1 Support</a:t>
            </a:r>
          </a:p>
        </p:txBody>
      </p:sp>
      <p:sp>
        <p:nvSpPr>
          <p:cNvPr id="117" name="Shape 117"/>
          <p:cNvSpPr txBox="1">
            <a:spLocks noGrp="1"/>
          </p:cNvSpPr>
          <p:nvPr>
            <p:ph type="body" idx="1"/>
          </p:nvPr>
        </p:nvSpPr>
        <p:spPr>
          <a:xfrm>
            <a:off x="304800" y="1276350"/>
            <a:ext cx="8534400" cy="3480125"/>
          </a:xfrm>
          <a:prstGeom prst="rect">
            <a:avLst/>
          </a:prstGeom>
        </p:spPr>
        <p:txBody>
          <a:bodyPr lIns="91425" tIns="91425" rIns="91425" bIns="91425" anchor="t" anchorCtr="0">
            <a:noAutofit/>
          </a:bodyPr>
          <a:lstStyle/>
          <a:p>
            <a:pPr marL="457200" lvl="0" indent="-228600" rtl="0">
              <a:spcBef>
                <a:spcPts val="0"/>
              </a:spcBef>
            </a:pPr>
            <a:r>
              <a:rPr lang="en" sz="2100" b="1" dirty="0">
                <a:solidFill>
                  <a:schemeClr val="tx2"/>
                </a:solidFill>
              </a:rPr>
              <a:t>Code-meshing must be a deliberate choice of the </a:t>
            </a:r>
            <a:r>
              <a:rPr lang="en" sz="2100" b="1" dirty="0" smtClean="0">
                <a:solidFill>
                  <a:schemeClr val="tx2"/>
                </a:solidFill>
              </a:rPr>
              <a:t>writer</a:t>
            </a:r>
          </a:p>
          <a:p>
            <a:pPr marL="457200" lvl="0" indent="-228600" rtl="0">
              <a:spcBef>
                <a:spcPts val="0"/>
              </a:spcBef>
            </a:pPr>
            <a:endParaRPr lang="en" sz="1200" b="1" dirty="0">
              <a:solidFill>
                <a:schemeClr val="tx2"/>
              </a:solidFill>
            </a:endParaRPr>
          </a:p>
          <a:p>
            <a:pPr marL="457200" marR="0" lvl="0" indent="-228600" algn="l" rtl="0">
              <a:spcBef>
                <a:spcPts val="0"/>
              </a:spcBef>
              <a:spcAft>
                <a:spcPts val="600"/>
              </a:spcAft>
            </a:pPr>
            <a:r>
              <a:rPr lang="en" sz="2100" b="1" dirty="0" smtClean="0">
                <a:solidFill>
                  <a:schemeClr val="tx2"/>
                </a:solidFill>
              </a:rPr>
              <a:t>Tutors should be trained in code-meshing and code-meshing strategies</a:t>
            </a:r>
          </a:p>
          <a:p>
            <a:pPr marL="788670" lvl="1" indent="-285750">
              <a:spcAft>
                <a:spcPts val="600"/>
              </a:spcAft>
              <a:buFont typeface="Arial" panose="020B0604020202020204" pitchFamily="34" charset="0"/>
              <a:buChar char="•"/>
            </a:pPr>
            <a:r>
              <a:rPr lang="en" sz="2000" kern="0" dirty="0" smtClean="0">
                <a:ea typeface="Open Sans"/>
                <a:cs typeface="Open Sans"/>
                <a:sym typeface="Open Sans"/>
              </a:rPr>
              <a:t>Sensitivity </a:t>
            </a:r>
            <a:r>
              <a:rPr lang="en" sz="2000" kern="0" dirty="0">
                <a:ea typeface="Open Sans"/>
                <a:cs typeface="Open Sans"/>
                <a:sym typeface="Open Sans"/>
              </a:rPr>
              <a:t>to writer’s identity</a:t>
            </a:r>
          </a:p>
          <a:p>
            <a:pPr marL="788670" lvl="1" indent="-285750">
              <a:spcAft>
                <a:spcPts val="600"/>
              </a:spcAft>
              <a:buFont typeface="Arial" panose="020B0604020202020204" pitchFamily="34" charset="0"/>
              <a:buChar char="•"/>
            </a:pPr>
            <a:r>
              <a:rPr lang="en" sz="2000" kern="0" dirty="0" smtClean="0">
                <a:ea typeface="Open Sans"/>
                <a:cs typeface="Open Sans"/>
                <a:sym typeface="Open Sans"/>
              </a:rPr>
              <a:t>Awareness </a:t>
            </a:r>
            <a:r>
              <a:rPr lang="en" sz="2000" kern="0" dirty="0">
                <a:ea typeface="Open Sans"/>
                <a:cs typeface="Open Sans"/>
                <a:sym typeface="Open Sans"/>
              </a:rPr>
              <a:t>of different forms of code-meshing</a:t>
            </a:r>
          </a:p>
          <a:p>
            <a:pPr marL="1041400" lvl="2" indent="0">
              <a:buClr>
                <a:srgbClr val="000000"/>
              </a:buClr>
              <a:buSzPct val="88888"/>
              <a:buNone/>
            </a:pPr>
            <a:r>
              <a:rPr lang="en-US" i="1" kern="0" dirty="0" smtClean="0">
                <a:solidFill>
                  <a:schemeClr val="tx2"/>
                </a:solidFill>
                <a:ea typeface="Open Sans"/>
                <a:cs typeface="Open Sans"/>
                <a:sym typeface="Open Sans"/>
              </a:rPr>
              <a:t>M</a:t>
            </a:r>
            <a:r>
              <a:rPr lang="en" i="1" kern="0" dirty="0" smtClean="0">
                <a:solidFill>
                  <a:schemeClr val="tx2"/>
                </a:solidFill>
                <a:ea typeface="Open Sans"/>
                <a:cs typeface="Open Sans"/>
                <a:sym typeface="Open Sans"/>
              </a:rPr>
              <a:t>ultilingualism</a:t>
            </a:r>
            <a:r>
              <a:rPr lang="en" kern="0" dirty="0" smtClean="0">
                <a:solidFill>
                  <a:schemeClr val="tx2"/>
                </a:solidFill>
                <a:ea typeface="Open Sans"/>
                <a:cs typeface="Open Sans"/>
                <a:sym typeface="Open Sans"/>
              </a:rPr>
              <a:t>; </a:t>
            </a:r>
            <a:r>
              <a:rPr lang="en" i="1" kern="0" dirty="0" smtClean="0">
                <a:solidFill>
                  <a:schemeClr val="tx2"/>
                </a:solidFill>
                <a:ea typeface="Open Sans"/>
                <a:cs typeface="Open Sans"/>
                <a:sym typeface="Open Sans"/>
              </a:rPr>
              <a:t>dialect</a:t>
            </a:r>
            <a:r>
              <a:rPr lang="en" kern="0" dirty="0" smtClean="0">
                <a:solidFill>
                  <a:schemeClr val="tx2"/>
                </a:solidFill>
                <a:ea typeface="Open Sans"/>
                <a:cs typeface="Open Sans"/>
                <a:sym typeface="Open Sans"/>
              </a:rPr>
              <a:t>; </a:t>
            </a:r>
            <a:r>
              <a:rPr lang="en" i="1" kern="0" dirty="0" smtClean="0">
                <a:solidFill>
                  <a:schemeClr val="tx2"/>
                </a:solidFill>
                <a:ea typeface="Open Sans"/>
                <a:cs typeface="Open Sans"/>
                <a:sym typeface="Open Sans"/>
              </a:rPr>
              <a:t>register</a:t>
            </a:r>
            <a:r>
              <a:rPr lang="en" kern="0" dirty="0" smtClean="0">
                <a:solidFill>
                  <a:schemeClr val="tx2"/>
                </a:solidFill>
                <a:ea typeface="Open Sans"/>
                <a:cs typeface="Open Sans"/>
                <a:sym typeface="Open Sans"/>
              </a:rPr>
              <a:t> ; </a:t>
            </a:r>
            <a:r>
              <a:rPr lang="en" i="1" kern="0" dirty="0" smtClean="0">
                <a:solidFill>
                  <a:schemeClr val="tx2"/>
                </a:solidFill>
                <a:ea typeface="Open Sans"/>
                <a:cs typeface="Open Sans"/>
                <a:sym typeface="Open Sans"/>
              </a:rPr>
              <a:t>disciplinary conventions</a:t>
            </a:r>
          </a:p>
          <a:p>
            <a:pPr marL="1041400" lvl="2" indent="0">
              <a:buClr>
                <a:srgbClr val="000000"/>
              </a:buClr>
              <a:buSzPct val="88888"/>
              <a:buNone/>
            </a:pPr>
            <a:endParaRPr lang="en" sz="1200" kern="0" dirty="0" smtClean="0">
              <a:solidFill>
                <a:schemeClr val="tx2"/>
              </a:solidFill>
              <a:ea typeface="Open Sans"/>
              <a:cs typeface="Open Sans"/>
              <a:sym typeface="Open Sans"/>
            </a:endParaRPr>
          </a:p>
          <a:p>
            <a:pPr marL="457200" indent="-228600">
              <a:spcAft>
                <a:spcPts val="600"/>
              </a:spcAft>
            </a:pPr>
            <a:r>
              <a:rPr lang="en" sz="2100" b="1" kern="0" dirty="0" smtClean="0">
                <a:solidFill>
                  <a:schemeClr val="tx2"/>
                </a:solidFill>
                <a:ea typeface="Open Sans"/>
                <a:cs typeface="Open Sans"/>
                <a:sym typeface="Open Sans"/>
              </a:rPr>
              <a:t>Anyone can code-mesh!  </a:t>
            </a:r>
          </a:p>
          <a:p>
            <a:pPr marL="457200" marR="0" lvl="0" indent="-228600" algn="l" rtl="0">
              <a:lnSpc>
                <a:spcPct val="115000"/>
              </a:lnSpc>
              <a:spcBef>
                <a:spcPts val="0"/>
              </a:spcBef>
              <a:spcAft>
                <a:spcPts val="1600"/>
              </a:spcAft>
            </a:pPr>
            <a:endParaRPr lang="en" sz="1200" b="1" dirty="0" smtClean="0">
              <a:solidFill>
                <a:schemeClr val="tx2"/>
              </a:solidFill>
            </a:endParaRPr>
          </a:p>
          <a:p>
            <a:pPr marR="0" lvl="0" algn="l" rtl="0">
              <a:lnSpc>
                <a:spcPct val="115000"/>
              </a:lnSpc>
              <a:spcBef>
                <a:spcPts val="0"/>
              </a:spcBef>
              <a:spcAft>
                <a:spcPts val="1600"/>
              </a:spcAft>
              <a:buNone/>
            </a:pPr>
            <a:endParaRPr dirty="0"/>
          </a:p>
        </p:txBody>
      </p:sp>
    </p:spTree>
    <p:extLst>
      <p:ext uri="{BB962C8B-B14F-4D97-AF65-F5344CB8AC3E}">
        <p14:creationId xmlns:p14="http://schemas.microsoft.com/office/powerpoint/2010/main" val="3458919122"/>
      </p:ext>
    </p:extLst>
  </p:cSld>
  <p:clrMapOvr>
    <a:masterClrMapping/>
  </p:clrMapOvr>
  <p:transition spd="slow">
    <p:cut/>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1700" y="315925"/>
            <a:ext cx="8520599" cy="503225"/>
          </a:xfrm>
        </p:spPr>
        <p:txBody>
          <a:bodyPr>
            <a:normAutofit fontScale="90000"/>
          </a:bodyPr>
          <a:lstStyle/>
          <a:p>
            <a:r>
              <a:rPr lang="en" sz="2400" kern="0" dirty="0">
                <a:solidFill>
                  <a:schemeClr val="tx2"/>
                </a:solidFill>
                <a:sym typeface="Economica"/>
              </a:rPr>
              <a:t>… a brief aside:</a:t>
            </a:r>
            <a:r>
              <a:rPr lang="en" sz="4200" kern="0" dirty="0">
                <a:solidFill>
                  <a:schemeClr val="tx2"/>
                </a:solidFill>
                <a:sym typeface="Economica"/>
              </a:rPr>
              <a:t> </a:t>
            </a:r>
            <a:r>
              <a:rPr lang="en" sz="3400" kern="0" dirty="0">
                <a:solidFill>
                  <a:schemeClr val="tx2"/>
                </a:solidFill>
                <a:sym typeface="Economica"/>
              </a:rPr>
              <a:t>Meshing Register and Voice</a:t>
            </a:r>
            <a:endParaRPr lang="en-US" dirty="0">
              <a:solidFill>
                <a:schemeClr val="tx2"/>
              </a:solidFill>
            </a:endParaRPr>
          </a:p>
        </p:txBody>
      </p:sp>
      <p:sp>
        <p:nvSpPr>
          <p:cNvPr id="3" name="Text Placeholder 2"/>
          <p:cNvSpPr>
            <a:spLocks noGrp="1"/>
          </p:cNvSpPr>
          <p:nvPr>
            <p:ph type="body" idx="1"/>
          </p:nvPr>
        </p:nvSpPr>
        <p:spPr>
          <a:xfrm>
            <a:off x="311700" y="1276349"/>
            <a:ext cx="4260299" cy="3302875"/>
          </a:xfrm>
        </p:spPr>
        <p:txBody>
          <a:bodyPr/>
          <a:lstStyle/>
          <a:p>
            <a:pPr marL="0" lvl="0" indent="0">
              <a:lnSpc>
                <a:spcPct val="115000"/>
              </a:lnSpc>
              <a:spcAft>
                <a:spcPts val="1600"/>
              </a:spcAft>
              <a:buClr>
                <a:srgbClr val="000000"/>
              </a:buClr>
              <a:buSzPct val="50000"/>
              <a:buNone/>
            </a:pPr>
            <a:r>
              <a:rPr lang="en" sz="2200" kern="0" dirty="0">
                <a:solidFill>
                  <a:schemeClr val="tx2"/>
                </a:solidFill>
                <a:ea typeface="Open Sans"/>
                <a:cs typeface="Open Sans"/>
                <a:sym typeface="Open Sans"/>
              </a:rPr>
              <a:t>Palacas (1989): Parentheticals and Personal Voice</a:t>
            </a:r>
          </a:p>
          <a:p>
            <a:pPr marL="0" lvl="0" indent="0">
              <a:lnSpc>
                <a:spcPct val="115000"/>
              </a:lnSpc>
              <a:spcAft>
                <a:spcPts val="1600"/>
              </a:spcAft>
              <a:buClr>
                <a:srgbClr val="000000"/>
              </a:buClr>
              <a:buSzPct val="100000"/>
              <a:buNone/>
            </a:pPr>
            <a:r>
              <a:rPr lang="en" sz="1600" b="1" i="1" kern="0" dirty="0">
                <a:solidFill>
                  <a:schemeClr val="tx2"/>
                </a:solidFill>
                <a:ea typeface="Open Sans"/>
                <a:cs typeface="Open Sans"/>
                <a:sym typeface="Open Sans"/>
              </a:rPr>
              <a:t>“...one clear source of voice is appositive and parenthetical structures…[which are] inserted into a sentence, interrupting its normal flow…” </a:t>
            </a:r>
          </a:p>
          <a:p>
            <a:endParaRPr lang="en-US" dirty="0"/>
          </a:p>
        </p:txBody>
      </p:sp>
      <p:pic>
        <p:nvPicPr>
          <p:cNvPr id="4" name="Shape 115"/>
          <p:cNvPicPr preferRelativeResize="0"/>
          <p:nvPr/>
        </p:nvPicPr>
        <p:blipFill>
          <a:blip r:embed="rId2">
            <a:alphaModFix/>
          </a:blip>
          <a:stretch>
            <a:fillRect/>
          </a:stretch>
        </p:blipFill>
        <p:spPr>
          <a:xfrm>
            <a:off x="4554244" y="1250050"/>
            <a:ext cx="4235475" cy="2845700"/>
          </a:xfrm>
          <a:prstGeom prst="rect">
            <a:avLst/>
          </a:prstGeom>
          <a:noFill/>
          <a:ln>
            <a:noFill/>
          </a:ln>
        </p:spPr>
      </p:pic>
      <p:sp>
        <p:nvSpPr>
          <p:cNvPr id="5" name="Rectangle 4"/>
          <p:cNvSpPr/>
          <p:nvPr/>
        </p:nvSpPr>
        <p:spPr>
          <a:xfrm>
            <a:off x="4553504" y="4095750"/>
            <a:ext cx="4438096" cy="738664"/>
          </a:xfrm>
          <a:prstGeom prst="rect">
            <a:avLst/>
          </a:prstGeom>
        </p:spPr>
        <p:txBody>
          <a:bodyPr wrap="square">
            <a:spAutoFit/>
          </a:bodyPr>
          <a:lstStyle/>
          <a:p>
            <a:pPr lvl="0"/>
            <a:r>
              <a:rPr lang="en" dirty="0">
                <a:solidFill>
                  <a:schemeClr val="tx2"/>
                </a:solidFill>
                <a:latin typeface="+mn-lt"/>
                <a:ea typeface="Economica"/>
                <a:cs typeface="Economica"/>
                <a:sym typeface="Economica"/>
              </a:rPr>
              <a:t>visualization of p</a:t>
            </a:r>
            <a:r>
              <a:rPr lang="en" dirty="0">
                <a:solidFill>
                  <a:schemeClr val="tx2"/>
                </a:solidFill>
                <a:highlight>
                  <a:srgbClr val="FFFFFF"/>
                </a:highlight>
                <a:latin typeface="+mn-lt"/>
                <a:ea typeface="Economica"/>
                <a:cs typeface="Economica"/>
                <a:sym typeface="Economica"/>
              </a:rPr>
              <a:t>unctuation in Blood Meridian by Cormac McCarthy (left) and in Absalom, Absalom! by William Faulkner (right), Calhoun 2016</a:t>
            </a:r>
          </a:p>
        </p:txBody>
      </p:sp>
    </p:spTree>
    <p:extLst>
      <p:ext uri="{BB962C8B-B14F-4D97-AF65-F5344CB8AC3E}">
        <p14:creationId xmlns:p14="http://schemas.microsoft.com/office/powerpoint/2010/main" val="265362333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sp>
        <p:nvSpPr>
          <p:cNvPr id="116" name="Shape 116"/>
          <p:cNvSpPr txBox="1">
            <a:spLocks noGrp="1"/>
          </p:cNvSpPr>
          <p:nvPr>
            <p:ph type="title"/>
          </p:nvPr>
        </p:nvSpPr>
        <p:spPr>
          <a:xfrm>
            <a:off x="0" y="209550"/>
            <a:ext cx="9144000" cy="609599"/>
          </a:xfrm>
          <a:prstGeom prst="rect">
            <a:avLst/>
          </a:prstGeom>
        </p:spPr>
        <p:txBody>
          <a:bodyPr lIns="91425" tIns="91425" rIns="91425" bIns="91425" anchor="b" anchorCtr="0">
            <a:noAutofit/>
          </a:bodyPr>
          <a:lstStyle/>
          <a:p>
            <a:pPr lvl="0" rtl="0">
              <a:spcBef>
                <a:spcPts val="0"/>
              </a:spcBef>
              <a:buNone/>
            </a:pPr>
            <a:r>
              <a:rPr lang="en" sz="3800" dirty="0" smtClean="0"/>
              <a:t/>
            </a:r>
            <a:br>
              <a:rPr lang="en" sz="3800" dirty="0" smtClean="0"/>
            </a:br>
            <a:r>
              <a:rPr lang="en" sz="2500" dirty="0" smtClean="0">
                <a:solidFill>
                  <a:schemeClr val="tx2"/>
                </a:solidFill>
              </a:rPr>
              <a:t>Sarah: </a:t>
            </a:r>
            <a:r>
              <a:rPr lang="en" sz="2150" b="1" dirty="0" smtClean="0">
                <a:solidFill>
                  <a:schemeClr val="tx2"/>
                </a:solidFill>
              </a:rPr>
              <a:t>Guiding </a:t>
            </a:r>
            <a:r>
              <a:rPr lang="en" sz="2150" b="1" dirty="0">
                <a:solidFill>
                  <a:schemeClr val="tx2"/>
                </a:solidFill>
              </a:rPr>
              <a:t>Code-Meshing in Tutoring and 1-on-1 Support</a:t>
            </a:r>
          </a:p>
        </p:txBody>
      </p:sp>
      <p:sp>
        <p:nvSpPr>
          <p:cNvPr id="117" name="Shape 117"/>
          <p:cNvSpPr txBox="1">
            <a:spLocks noGrp="1"/>
          </p:cNvSpPr>
          <p:nvPr>
            <p:ph type="body" idx="1"/>
          </p:nvPr>
        </p:nvSpPr>
        <p:spPr>
          <a:xfrm>
            <a:off x="304800" y="1352550"/>
            <a:ext cx="8534400" cy="3403925"/>
          </a:xfrm>
          <a:prstGeom prst="rect">
            <a:avLst/>
          </a:prstGeom>
        </p:spPr>
        <p:txBody>
          <a:bodyPr lIns="91425" tIns="91425" rIns="91425" bIns="91425" anchor="t" anchorCtr="0">
            <a:noAutofit/>
          </a:bodyPr>
          <a:lstStyle/>
          <a:p>
            <a:pPr marL="457200" lvl="0" indent="-228600"/>
            <a:r>
              <a:rPr lang="en-US" sz="2200" b="1" dirty="0">
                <a:solidFill>
                  <a:schemeClr val="tx2"/>
                </a:solidFill>
              </a:rPr>
              <a:t>Some students may be familiar with code-meshing… many will </a:t>
            </a:r>
            <a:r>
              <a:rPr lang="en-US" sz="2200" b="1" dirty="0" smtClean="0">
                <a:solidFill>
                  <a:schemeClr val="tx2"/>
                </a:solidFill>
              </a:rPr>
              <a:t>not be.</a:t>
            </a:r>
          </a:p>
          <a:p>
            <a:pPr marL="457200" marR="0" lvl="0" indent="-228600" algn="l" rtl="0">
              <a:lnSpc>
                <a:spcPct val="115000"/>
              </a:lnSpc>
              <a:spcBef>
                <a:spcPts val="0"/>
              </a:spcBef>
              <a:spcAft>
                <a:spcPts val="1600"/>
              </a:spcAft>
            </a:pPr>
            <a:endParaRPr lang="en" sz="1200" b="1" dirty="0" smtClean="0">
              <a:solidFill>
                <a:schemeClr val="tx2"/>
              </a:solidFill>
            </a:endParaRPr>
          </a:p>
          <a:p>
            <a:pPr marR="0" lvl="0" algn="l" rtl="0">
              <a:lnSpc>
                <a:spcPct val="115000"/>
              </a:lnSpc>
              <a:spcBef>
                <a:spcPts val="0"/>
              </a:spcBef>
              <a:spcAft>
                <a:spcPts val="1600"/>
              </a:spcAft>
              <a:buNone/>
            </a:pPr>
            <a:endParaRPr dirty="0"/>
          </a:p>
        </p:txBody>
      </p:sp>
    </p:spTree>
    <p:extLst>
      <p:ext uri="{BB962C8B-B14F-4D97-AF65-F5344CB8AC3E}">
        <p14:creationId xmlns:p14="http://schemas.microsoft.com/office/powerpoint/2010/main" val="1219216503"/>
      </p:ext>
    </p:extLst>
  </p:cSld>
  <p:clrMapOvr>
    <a:masterClrMapping/>
  </p:clrMapOvr>
  <p:transition spd="slow">
    <p:cut/>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sp>
        <p:nvSpPr>
          <p:cNvPr id="116" name="Shape 116"/>
          <p:cNvSpPr txBox="1">
            <a:spLocks noGrp="1"/>
          </p:cNvSpPr>
          <p:nvPr>
            <p:ph type="title"/>
          </p:nvPr>
        </p:nvSpPr>
        <p:spPr>
          <a:xfrm>
            <a:off x="0" y="209550"/>
            <a:ext cx="9144000" cy="609599"/>
          </a:xfrm>
          <a:prstGeom prst="rect">
            <a:avLst/>
          </a:prstGeom>
        </p:spPr>
        <p:txBody>
          <a:bodyPr lIns="91425" tIns="91425" rIns="91425" bIns="91425" anchor="b" anchorCtr="0">
            <a:noAutofit/>
          </a:bodyPr>
          <a:lstStyle/>
          <a:p>
            <a:pPr lvl="0" rtl="0">
              <a:spcBef>
                <a:spcPts val="0"/>
              </a:spcBef>
              <a:buNone/>
            </a:pPr>
            <a:r>
              <a:rPr lang="en" sz="3800" dirty="0" smtClean="0"/>
              <a:t/>
            </a:r>
            <a:br>
              <a:rPr lang="en" sz="3800" dirty="0" smtClean="0"/>
            </a:br>
            <a:r>
              <a:rPr lang="en" sz="2500" dirty="0" smtClean="0">
                <a:solidFill>
                  <a:schemeClr val="tx2"/>
                </a:solidFill>
              </a:rPr>
              <a:t>Sarah: </a:t>
            </a:r>
            <a:r>
              <a:rPr lang="en" sz="2150" b="1" dirty="0" smtClean="0">
                <a:solidFill>
                  <a:schemeClr val="tx2"/>
                </a:solidFill>
              </a:rPr>
              <a:t>Guiding </a:t>
            </a:r>
            <a:r>
              <a:rPr lang="en" sz="2150" b="1" dirty="0">
                <a:solidFill>
                  <a:schemeClr val="tx2"/>
                </a:solidFill>
              </a:rPr>
              <a:t>Code-Meshing in Tutoring and 1-on-1 Support</a:t>
            </a:r>
          </a:p>
        </p:txBody>
      </p:sp>
      <p:sp>
        <p:nvSpPr>
          <p:cNvPr id="117" name="Shape 117"/>
          <p:cNvSpPr txBox="1">
            <a:spLocks noGrp="1"/>
          </p:cNvSpPr>
          <p:nvPr>
            <p:ph type="body" idx="1"/>
          </p:nvPr>
        </p:nvSpPr>
        <p:spPr>
          <a:xfrm>
            <a:off x="304800" y="1352550"/>
            <a:ext cx="8534400" cy="3403925"/>
          </a:xfrm>
          <a:prstGeom prst="rect">
            <a:avLst/>
          </a:prstGeom>
        </p:spPr>
        <p:txBody>
          <a:bodyPr lIns="91425" tIns="91425" rIns="91425" bIns="91425" anchor="t" anchorCtr="0">
            <a:noAutofit/>
          </a:bodyPr>
          <a:lstStyle/>
          <a:p>
            <a:pPr marL="457200" lvl="0" indent="-228600"/>
            <a:r>
              <a:rPr lang="en-US" sz="2200" b="1" dirty="0">
                <a:solidFill>
                  <a:schemeClr val="tx2"/>
                </a:solidFill>
              </a:rPr>
              <a:t>Some students may be familiar with code-meshing… many will </a:t>
            </a:r>
            <a:r>
              <a:rPr lang="en-US" sz="2200" b="1" dirty="0" smtClean="0">
                <a:solidFill>
                  <a:schemeClr val="tx2"/>
                </a:solidFill>
              </a:rPr>
              <a:t>not be.</a:t>
            </a:r>
          </a:p>
          <a:p>
            <a:pPr marL="457200" lvl="0" indent="-228600"/>
            <a:endParaRPr lang="en-US" sz="2200" b="1" dirty="0">
              <a:solidFill>
                <a:schemeClr val="tx2"/>
              </a:solidFill>
            </a:endParaRPr>
          </a:p>
          <a:p>
            <a:pPr marL="457200" lvl="0" indent="-228600"/>
            <a:r>
              <a:rPr lang="en-US" sz="2200" b="1" dirty="0">
                <a:solidFill>
                  <a:schemeClr val="tx2"/>
                </a:solidFill>
              </a:rPr>
              <a:t>Introduce code-meshing to students looking for help with: </a:t>
            </a:r>
            <a:endParaRPr lang="en-US" sz="2200" b="1" dirty="0" smtClean="0">
              <a:solidFill>
                <a:schemeClr val="tx2"/>
              </a:solidFill>
            </a:endParaRPr>
          </a:p>
          <a:p>
            <a:pPr marL="457200" lvl="0" indent="-228600"/>
            <a:endParaRPr lang="en-US" sz="800" b="1" dirty="0">
              <a:solidFill>
                <a:schemeClr val="tx2"/>
              </a:solidFill>
            </a:endParaRPr>
          </a:p>
          <a:p>
            <a:pPr marL="788670" lvl="1" indent="-285750">
              <a:buFont typeface="Arial" panose="020B0604020202020204" pitchFamily="34" charset="0"/>
              <a:buChar char="•"/>
            </a:pPr>
            <a:r>
              <a:rPr lang="en-US" dirty="0">
                <a:solidFill>
                  <a:schemeClr val="tx2"/>
                </a:solidFill>
              </a:rPr>
              <a:t>addressing a specific </a:t>
            </a:r>
            <a:r>
              <a:rPr lang="en-US" dirty="0" smtClean="0">
                <a:solidFill>
                  <a:schemeClr val="tx2"/>
                </a:solidFill>
              </a:rPr>
              <a:t>audience</a:t>
            </a:r>
          </a:p>
          <a:p>
            <a:pPr marL="788670" lvl="1" indent="-285750">
              <a:buFont typeface="Arial" panose="020B0604020202020204" pitchFamily="34" charset="0"/>
              <a:buChar char="•"/>
            </a:pPr>
            <a:endParaRPr lang="en-US" sz="600" dirty="0">
              <a:solidFill>
                <a:schemeClr val="tx2"/>
              </a:solidFill>
            </a:endParaRPr>
          </a:p>
          <a:p>
            <a:pPr marL="788670" lvl="1" indent="-285750">
              <a:buFont typeface="Arial" panose="020B0604020202020204" pitchFamily="34" charset="0"/>
              <a:buChar char="•"/>
            </a:pPr>
            <a:r>
              <a:rPr lang="en-US" dirty="0">
                <a:solidFill>
                  <a:schemeClr val="tx2"/>
                </a:solidFill>
              </a:rPr>
              <a:t>strengthening </a:t>
            </a:r>
            <a:r>
              <a:rPr lang="en-US" dirty="0" smtClean="0">
                <a:solidFill>
                  <a:schemeClr val="tx2"/>
                </a:solidFill>
              </a:rPr>
              <a:t>argument</a:t>
            </a:r>
          </a:p>
          <a:p>
            <a:pPr marL="788670" lvl="1" indent="-285750">
              <a:buFont typeface="Arial" panose="020B0604020202020204" pitchFamily="34" charset="0"/>
              <a:buChar char="•"/>
            </a:pPr>
            <a:endParaRPr lang="en-US" sz="600" dirty="0">
              <a:solidFill>
                <a:schemeClr val="tx2"/>
              </a:solidFill>
            </a:endParaRPr>
          </a:p>
          <a:p>
            <a:pPr marL="788670" lvl="1" indent="-285750">
              <a:buFont typeface="Arial" panose="020B0604020202020204" pitchFamily="34" charset="0"/>
              <a:buChar char="•"/>
            </a:pPr>
            <a:r>
              <a:rPr lang="en-US" dirty="0">
                <a:solidFill>
                  <a:schemeClr val="tx2"/>
                </a:solidFill>
              </a:rPr>
              <a:t>developing voice or style</a:t>
            </a:r>
          </a:p>
          <a:p>
            <a:pPr marL="457200" marR="0" lvl="0" indent="-228600" algn="l" rtl="0">
              <a:lnSpc>
                <a:spcPct val="115000"/>
              </a:lnSpc>
              <a:spcBef>
                <a:spcPts val="0"/>
              </a:spcBef>
              <a:spcAft>
                <a:spcPts val="1600"/>
              </a:spcAft>
            </a:pPr>
            <a:endParaRPr lang="en" sz="1200" b="1" dirty="0" smtClean="0">
              <a:solidFill>
                <a:schemeClr val="tx2"/>
              </a:solidFill>
            </a:endParaRPr>
          </a:p>
          <a:p>
            <a:pPr marR="0" lvl="0" algn="l" rtl="0">
              <a:lnSpc>
                <a:spcPct val="115000"/>
              </a:lnSpc>
              <a:spcBef>
                <a:spcPts val="0"/>
              </a:spcBef>
              <a:spcAft>
                <a:spcPts val="1600"/>
              </a:spcAft>
              <a:buNone/>
            </a:pPr>
            <a:endParaRPr dirty="0"/>
          </a:p>
        </p:txBody>
      </p:sp>
    </p:spTree>
    <p:extLst>
      <p:ext uri="{BB962C8B-B14F-4D97-AF65-F5344CB8AC3E}">
        <p14:creationId xmlns:p14="http://schemas.microsoft.com/office/powerpoint/2010/main" val="328139909"/>
      </p:ext>
    </p:extLst>
  </p:cSld>
  <p:clrMapOvr>
    <a:masterClrMapping/>
  </p:clrMapOvr>
  <p:transition spd="slow">
    <p:cut/>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sp>
        <p:nvSpPr>
          <p:cNvPr id="123" name="Shape 123"/>
          <p:cNvSpPr txBox="1">
            <a:spLocks noGrp="1"/>
          </p:cNvSpPr>
          <p:nvPr>
            <p:ph type="title"/>
          </p:nvPr>
        </p:nvSpPr>
        <p:spPr>
          <a:xfrm>
            <a:off x="311700" y="315925"/>
            <a:ext cx="8520599" cy="503225"/>
          </a:xfrm>
          <a:prstGeom prst="rect">
            <a:avLst/>
          </a:prstGeom>
        </p:spPr>
        <p:txBody>
          <a:bodyPr lIns="91425" tIns="91425" rIns="91425" bIns="91425" anchor="b" anchorCtr="0">
            <a:noAutofit/>
          </a:bodyPr>
          <a:lstStyle/>
          <a:p>
            <a:pPr lvl="0" rtl="0">
              <a:spcBef>
                <a:spcPts val="0"/>
              </a:spcBef>
              <a:buNone/>
            </a:pPr>
            <a:r>
              <a:rPr lang="en" sz="2500" dirty="0" smtClean="0">
                <a:solidFill>
                  <a:schemeClr val="tx2"/>
                </a:solidFill>
              </a:rPr>
              <a:t>Sarah</a:t>
            </a:r>
            <a:r>
              <a:rPr lang="en" dirty="0" smtClean="0">
                <a:solidFill>
                  <a:schemeClr val="tx2"/>
                </a:solidFill>
              </a:rPr>
              <a:t>: </a:t>
            </a:r>
            <a:r>
              <a:rPr lang="en" sz="2500" b="1" dirty="0" smtClean="0">
                <a:solidFill>
                  <a:schemeClr val="tx2"/>
                </a:solidFill>
              </a:rPr>
              <a:t>Strategies </a:t>
            </a:r>
            <a:r>
              <a:rPr lang="en" sz="2500" b="1" dirty="0">
                <a:solidFill>
                  <a:schemeClr val="tx2"/>
                </a:solidFill>
              </a:rPr>
              <a:t>for Tutoring Code-Meshing</a:t>
            </a:r>
          </a:p>
        </p:txBody>
      </p:sp>
      <p:sp>
        <p:nvSpPr>
          <p:cNvPr id="124" name="Shape 124"/>
          <p:cNvSpPr txBox="1">
            <a:spLocks noGrp="1"/>
          </p:cNvSpPr>
          <p:nvPr>
            <p:ph type="body" idx="1"/>
          </p:nvPr>
        </p:nvSpPr>
        <p:spPr>
          <a:xfrm>
            <a:off x="228600" y="1123950"/>
            <a:ext cx="8672999" cy="3657600"/>
          </a:xfrm>
          <a:prstGeom prst="rect">
            <a:avLst/>
          </a:prstGeom>
        </p:spPr>
        <p:txBody>
          <a:bodyPr lIns="91425" tIns="91425" rIns="91425" bIns="91425" anchor="t" anchorCtr="0">
            <a:noAutofit/>
          </a:bodyPr>
          <a:lstStyle/>
          <a:p>
            <a:pPr lvl="0" rtl="0">
              <a:spcBef>
                <a:spcPts val="0"/>
              </a:spcBef>
              <a:buNone/>
            </a:pPr>
            <a:endParaRPr dirty="0"/>
          </a:p>
        </p:txBody>
      </p:sp>
    </p:spTree>
  </p:cSld>
  <p:clrMapOvr>
    <a:masterClrMapping/>
  </p:clrMapOvr>
  <p:transition spd="slow">
    <p:cut/>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sp>
        <p:nvSpPr>
          <p:cNvPr id="123" name="Shape 123"/>
          <p:cNvSpPr txBox="1">
            <a:spLocks noGrp="1"/>
          </p:cNvSpPr>
          <p:nvPr>
            <p:ph type="title"/>
          </p:nvPr>
        </p:nvSpPr>
        <p:spPr>
          <a:xfrm>
            <a:off x="311700" y="315925"/>
            <a:ext cx="8520599" cy="503225"/>
          </a:xfrm>
          <a:prstGeom prst="rect">
            <a:avLst/>
          </a:prstGeom>
        </p:spPr>
        <p:txBody>
          <a:bodyPr lIns="91425" tIns="91425" rIns="91425" bIns="91425" anchor="b" anchorCtr="0">
            <a:noAutofit/>
          </a:bodyPr>
          <a:lstStyle/>
          <a:p>
            <a:pPr lvl="0" rtl="0">
              <a:spcBef>
                <a:spcPts val="0"/>
              </a:spcBef>
              <a:buNone/>
            </a:pPr>
            <a:r>
              <a:rPr lang="en" sz="2500" dirty="0" smtClean="0">
                <a:solidFill>
                  <a:schemeClr val="tx2"/>
                </a:solidFill>
              </a:rPr>
              <a:t>Sarah</a:t>
            </a:r>
            <a:r>
              <a:rPr lang="en" dirty="0" smtClean="0">
                <a:solidFill>
                  <a:schemeClr val="tx2"/>
                </a:solidFill>
              </a:rPr>
              <a:t>: </a:t>
            </a:r>
            <a:r>
              <a:rPr lang="en" sz="2500" b="1" dirty="0" smtClean="0">
                <a:solidFill>
                  <a:schemeClr val="tx2"/>
                </a:solidFill>
              </a:rPr>
              <a:t>Strategies </a:t>
            </a:r>
            <a:r>
              <a:rPr lang="en" sz="2500" b="1" dirty="0">
                <a:solidFill>
                  <a:schemeClr val="tx2"/>
                </a:solidFill>
              </a:rPr>
              <a:t>for Tutoring Code-Meshing</a:t>
            </a:r>
          </a:p>
        </p:txBody>
      </p:sp>
      <p:sp>
        <p:nvSpPr>
          <p:cNvPr id="124" name="Shape 124"/>
          <p:cNvSpPr txBox="1">
            <a:spLocks noGrp="1"/>
          </p:cNvSpPr>
          <p:nvPr>
            <p:ph type="body" idx="1"/>
          </p:nvPr>
        </p:nvSpPr>
        <p:spPr>
          <a:xfrm>
            <a:off x="228600" y="1123950"/>
            <a:ext cx="8672999" cy="3657600"/>
          </a:xfrm>
          <a:prstGeom prst="rect">
            <a:avLst/>
          </a:prstGeom>
        </p:spPr>
        <p:txBody>
          <a:bodyPr lIns="91425" tIns="91425" rIns="91425" bIns="91425" anchor="t" anchorCtr="0">
            <a:noAutofit/>
          </a:bodyPr>
          <a:lstStyle/>
          <a:p>
            <a:pPr marL="457200" lvl="0" indent="-228600" rtl="0">
              <a:spcBef>
                <a:spcPts val="0"/>
              </a:spcBef>
            </a:pPr>
            <a:r>
              <a:rPr lang="en" sz="2500" b="1" dirty="0" smtClean="0">
                <a:solidFill>
                  <a:schemeClr val="tx2"/>
                </a:solidFill>
              </a:rPr>
              <a:t>asking questions</a:t>
            </a:r>
          </a:p>
          <a:p>
            <a:pPr marL="457200" lvl="0" indent="-228600" rtl="0">
              <a:spcBef>
                <a:spcPts val="0"/>
              </a:spcBef>
            </a:pPr>
            <a:endParaRPr lang="en" sz="1000" b="1" dirty="0">
              <a:solidFill>
                <a:schemeClr val="tx2"/>
              </a:solidFill>
            </a:endParaRPr>
          </a:p>
          <a:p>
            <a:pPr marL="914400" lvl="1" indent="-368300" rtl="0">
              <a:spcBef>
                <a:spcPts val="0"/>
              </a:spcBef>
              <a:buSzPct val="100000"/>
              <a:buFont typeface="Arial" panose="020B0604020202020204" pitchFamily="34" charset="0"/>
              <a:buChar char="•"/>
            </a:pPr>
            <a:r>
              <a:rPr lang="en" sz="2500" dirty="0">
                <a:ea typeface="Economica"/>
                <a:cs typeface="Economica"/>
                <a:sym typeface="Economica"/>
              </a:rPr>
              <a:t>what is your identity as the writer of this paper</a:t>
            </a:r>
            <a:r>
              <a:rPr lang="en" sz="2500" dirty="0" smtClean="0">
                <a:ea typeface="Economica"/>
                <a:cs typeface="Economica"/>
                <a:sym typeface="Economica"/>
              </a:rPr>
              <a:t>?</a:t>
            </a:r>
          </a:p>
          <a:p>
            <a:pPr marL="914400" lvl="1" indent="-368300" rtl="0">
              <a:spcBef>
                <a:spcPts val="0"/>
              </a:spcBef>
              <a:buSzPct val="100000"/>
              <a:buFont typeface="Arial" panose="020B0604020202020204" pitchFamily="34" charset="0"/>
              <a:buChar char="•"/>
            </a:pPr>
            <a:endParaRPr lang="en" sz="1000" dirty="0">
              <a:ea typeface="Economica"/>
              <a:cs typeface="Economica"/>
              <a:sym typeface="Economica"/>
            </a:endParaRPr>
          </a:p>
          <a:p>
            <a:pPr marL="914400" lvl="1" indent="-368300" rtl="0">
              <a:spcBef>
                <a:spcPts val="0"/>
              </a:spcBef>
              <a:buSzPct val="100000"/>
              <a:buFont typeface="Arial" panose="020B0604020202020204" pitchFamily="34" charset="0"/>
              <a:buChar char="•"/>
            </a:pPr>
            <a:r>
              <a:rPr lang="en" sz="2500" dirty="0">
                <a:ea typeface="Economica"/>
                <a:cs typeface="Economica"/>
                <a:sym typeface="Economica"/>
              </a:rPr>
              <a:t>how can you make it clear how you relate to this topic</a:t>
            </a:r>
            <a:r>
              <a:rPr lang="en" sz="2500" dirty="0" smtClean="0">
                <a:ea typeface="Economica"/>
                <a:cs typeface="Economica"/>
                <a:sym typeface="Economica"/>
              </a:rPr>
              <a:t>?</a:t>
            </a:r>
          </a:p>
          <a:p>
            <a:pPr marL="914400" lvl="1" indent="-368300" rtl="0">
              <a:spcBef>
                <a:spcPts val="0"/>
              </a:spcBef>
              <a:buSzPct val="100000"/>
              <a:buFont typeface="Arial" panose="020B0604020202020204" pitchFamily="34" charset="0"/>
              <a:buChar char="•"/>
            </a:pPr>
            <a:endParaRPr lang="en" sz="1000" dirty="0">
              <a:ea typeface="Economica"/>
              <a:cs typeface="Economica"/>
              <a:sym typeface="Economica"/>
            </a:endParaRPr>
          </a:p>
          <a:p>
            <a:pPr marL="914400" lvl="1" indent="-368300" rtl="0">
              <a:spcBef>
                <a:spcPts val="0"/>
              </a:spcBef>
              <a:buSzPct val="100000"/>
              <a:buFont typeface="Arial" panose="020B0604020202020204" pitchFamily="34" charset="0"/>
              <a:buChar char="•"/>
            </a:pPr>
            <a:r>
              <a:rPr lang="en" sz="2500" dirty="0">
                <a:ea typeface="Economica"/>
                <a:cs typeface="Economica"/>
                <a:sym typeface="Economica"/>
              </a:rPr>
              <a:t>who are your audiences? what are the </a:t>
            </a:r>
            <a:r>
              <a:rPr lang="en" sz="2500" dirty="0" smtClean="0">
                <a:ea typeface="Economica"/>
                <a:cs typeface="Economica"/>
                <a:sym typeface="Economica"/>
              </a:rPr>
              <a:t>expected ways of using language </a:t>
            </a:r>
            <a:r>
              <a:rPr lang="en" sz="2500" dirty="0">
                <a:ea typeface="Economica"/>
                <a:cs typeface="Economica"/>
                <a:sym typeface="Economica"/>
              </a:rPr>
              <a:t>for writing to those audiences?</a:t>
            </a:r>
          </a:p>
          <a:p>
            <a:pPr lvl="0" rtl="0">
              <a:spcBef>
                <a:spcPts val="0"/>
              </a:spcBef>
              <a:buNone/>
            </a:pPr>
            <a:endParaRPr sz="2500" dirty="0"/>
          </a:p>
        </p:txBody>
      </p:sp>
    </p:spTree>
    <p:extLst>
      <p:ext uri="{BB962C8B-B14F-4D97-AF65-F5344CB8AC3E}">
        <p14:creationId xmlns:p14="http://schemas.microsoft.com/office/powerpoint/2010/main" val="2367893982"/>
      </p:ext>
    </p:extLst>
  </p:cSld>
  <p:clrMapOvr>
    <a:masterClrMapping/>
  </p:clrMapOvr>
  <p:transition spd="slow">
    <p:cut/>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71450"/>
            <a:ext cx="8839200" cy="569214"/>
          </a:xfrm>
        </p:spPr>
        <p:txBody>
          <a:bodyPr>
            <a:normAutofit fontScale="90000"/>
          </a:bodyPr>
          <a:lstStyle/>
          <a:p>
            <a:r>
              <a:rPr lang="en-US" sz="2800" b="1" dirty="0" smtClean="0">
                <a:solidFill>
                  <a:schemeClr val="tx2"/>
                </a:solidFill>
              </a:rPr>
              <a:t>Code-Switching:</a:t>
            </a:r>
            <a:r>
              <a:rPr lang="en-US" sz="1800" b="1" dirty="0" smtClean="0">
                <a:solidFill>
                  <a:schemeClr val="tx2"/>
                </a:solidFill>
              </a:rPr>
              <a:t> </a:t>
            </a:r>
            <a:r>
              <a:rPr lang="en-US" sz="2000" b="1" dirty="0" smtClean="0">
                <a:solidFill>
                  <a:schemeClr val="tx2"/>
                </a:solidFill>
              </a:rPr>
              <a:t>between INDONESIAN, ENGLISH, AND FRENCH</a:t>
            </a:r>
            <a:endParaRPr lang="en-US" sz="2000" b="1" dirty="0">
              <a:solidFill>
                <a:schemeClr val="tx2"/>
              </a:solidFill>
            </a:endParaRPr>
          </a:p>
        </p:txBody>
      </p:sp>
      <p:pic>
        <p:nvPicPr>
          <p:cNvPr id="9" name="Code_switching_between_Indonesian_French_and_English.avi">
            <a:hlinkClick r:id="" action="ppaction://media"/>
          </p:cNvPr>
          <p:cNvPicPr>
            <a:picLocks noGrp="1" noChangeAspect="1"/>
          </p:cNvPicPr>
          <p:nvPr>
            <p:ph sz="quarter" idx="1"/>
            <a:videoFile r:link="rId2"/>
            <p:extLst>
              <p:ext uri="{DAA4B4D4-6D71-4841-9C94-3DE7FCFB9230}">
                <p14:media xmlns:p14="http://schemas.microsoft.com/office/powerpoint/2010/main" r:embed="rId1"/>
              </p:ext>
            </p:extLst>
          </p:nvPr>
        </p:nvPicPr>
        <p:blipFill>
          <a:blip r:embed="rId5"/>
          <a:stretch>
            <a:fillRect/>
          </a:stretch>
        </p:blipFill>
        <p:spPr>
          <a:xfrm>
            <a:off x="1524000" y="1200150"/>
            <a:ext cx="6096000" cy="3429000"/>
          </a:xfrm>
        </p:spPr>
      </p:pic>
    </p:spTree>
    <p:extLst>
      <p:ext uri="{BB962C8B-B14F-4D97-AF65-F5344CB8AC3E}">
        <p14:creationId xmlns:p14="http://schemas.microsoft.com/office/powerpoint/2010/main" val="283285708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9"/>
                                        </p:tgtEl>
                                      </p:cBhvr>
                                    </p:cmd>
                                  </p:childTnLst>
                                </p:cTn>
                              </p:par>
                            </p:childTnLst>
                          </p:cTn>
                        </p:par>
                      </p:childTnLst>
                    </p:cTn>
                  </p:par>
                </p:childTnLst>
              </p:cTn>
              <p:nextCondLst>
                <p:cond evt="onClick" delay="0">
                  <p:tgtEl>
                    <p:spTgt spid="9"/>
                  </p:tgtEl>
                </p:cond>
              </p:nextCondLst>
            </p:seq>
            <p:video>
              <p:cMediaNode vol="80000">
                <p:cTn id="7" fill="hold" display="0">
                  <p:stCondLst>
                    <p:cond delay="indefinite"/>
                  </p:stCondLst>
                </p:cTn>
                <p:tgtEl>
                  <p:spTgt spid="9"/>
                </p:tgtEl>
              </p:cMediaNode>
            </p:vide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sp>
        <p:nvSpPr>
          <p:cNvPr id="123" name="Shape 123"/>
          <p:cNvSpPr txBox="1">
            <a:spLocks noGrp="1"/>
          </p:cNvSpPr>
          <p:nvPr>
            <p:ph type="title"/>
          </p:nvPr>
        </p:nvSpPr>
        <p:spPr>
          <a:xfrm>
            <a:off x="311700" y="315925"/>
            <a:ext cx="8520599" cy="503225"/>
          </a:xfrm>
          <a:prstGeom prst="rect">
            <a:avLst/>
          </a:prstGeom>
        </p:spPr>
        <p:txBody>
          <a:bodyPr lIns="91425" tIns="91425" rIns="91425" bIns="91425" anchor="b" anchorCtr="0">
            <a:noAutofit/>
          </a:bodyPr>
          <a:lstStyle/>
          <a:p>
            <a:pPr lvl="0" rtl="0">
              <a:spcBef>
                <a:spcPts val="0"/>
              </a:spcBef>
              <a:buNone/>
            </a:pPr>
            <a:r>
              <a:rPr lang="en" sz="2500" dirty="0" smtClean="0">
                <a:solidFill>
                  <a:schemeClr val="tx2"/>
                </a:solidFill>
              </a:rPr>
              <a:t>Sarah</a:t>
            </a:r>
            <a:r>
              <a:rPr lang="en" dirty="0" smtClean="0">
                <a:solidFill>
                  <a:schemeClr val="tx2"/>
                </a:solidFill>
              </a:rPr>
              <a:t>: </a:t>
            </a:r>
            <a:r>
              <a:rPr lang="en" sz="2500" b="1" dirty="0" smtClean="0">
                <a:solidFill>
                  <a:schemeClr val="tx2"/>
                </a:solidFill>
              </a:rPr>
              <a:t>Strategies </a:t>
            </a:r>
            <a:r>
              <a:rPr lang="en" sz="2500" b="1" dirty="0">
                <a:solidFill>
                  <a:schemeClr val="tx2"/>
                </a:solidFill>
              </a:rPr>
              <a:t>for Tutoring Code-Meshing</a:t>
            </a:r>
          </a:p>
        </p:txBody>
      </p:sp>
      <p:sp>
        <p:nvSpPr>
          <p:cNvPr id="124" name="Shape 124"/>
          <p:cNvSpPr txBox="1">
            <a:spLocks noGrp="1"/>
          </p:cNvSpPr>
          <p:nvPr>
            <p:ph type="body" idx="1"/>
          </p:nvPr>
        </p:nvSpPr>
        <p:spPr>
          <a:xfrm>
            <a:off x="152400" y="971550"/>
            <a:ext cx="8839200" cy="3657600"/>
          </a:xfrm>
          <a:prstGeom prst="rect">
            <a:avLst/>
          </a:prstGeom>
        </p:spPr>
        <p:txBody>
          <a:bodyPr lIns="91425" tIns="91425" rIns="91425" bIns="91425" anchor="t" anchorCtr="0">
            <a:noAutofit/>
          </a:bodyPr>
          <a:lstStyle/>
          <a:p>
            <a:pPr marL="457200" lvl="0" indent="-228600" rtl="0">
              <a:spcBef>
                <a:spcPts val="0"/>
              </a:spcBef>
            </a:pPr>
            <a:r>
              <a:rPr lang="en" sz="2500" b="1" dirty="0" smtClean="0">
                <a:solidFill>
                  <a:schemeClr val="tx2"/>
                </a:solidFill>
              </a:rPr>
              <a:t>role-playing </a:t>
            </a:r>
            <a:r>
              <a:rPr lang="en" sz="2500" b="1" dirty="0">
                <a:solidFill>
                  <a:schemeClr val="tx2"/>
                </a:solidFill>
              </a:rPr>
              <a:t>and free </a:t>
            </a:r>
            <a:r>
              <a:rPr lang="en" sz="2500" b="1" dirty="0" smtClean="0">
                <a:solidFill>
                  <a:schemeClr val="tx2"/>
                </a:solidFill>
              </a:rPr>
              <a:t>writing</a:t>
            </a:r>
          </a:p>
          <a:p>
            <a:pPr marL="457200" lvl="0" indent="-228600" rtl="0">
              <a:spcBef>
                <a:spcPts val="0"/>
              </a:spcBef>
            </a:pPr>
            <a:endParaRPr lang="en" sz="600" b="1" dirty="0">
              <a:solidFill>
                <a:schemeClr val="tx2"/>
              </a:solidFill>
            </a:endParaRPr>
          </a:p>
          <a:p>
            <a:pPr marL="889000" lvl="1" indent="-342900">
              <a:buSzPct val="100000"/>
              <a:buFont typeface="Arial" panose="020B0604020202020204" pitchFamily="34" charset="0"/>
              <a:buChar char="•"/>
            </a:pPr>
            <a:r>
              <a:rPr lang="en-US" sz="2400" dirty="0" smtClean="0">
                <a:ea typeface="Economica"/>
                <a:cs typeface="Economica"/>
                <a:sym typeface="Economica"/>
              </a:rPr>
              <a:t>student </a:t>
            </a:r>
            <a:r>
              <a:rPr lang="en-US" sz="2400" dirty="0">
                <a:ea typeface="Economica"/>
                <a:cs typeface="Economica"/>
                <a:sym typeface="Economica"/>
              </a:rPr>
              <a:t>embodies their identity as the </a:t>
            </a:r>
            <a:r>
              <a:rPr lang="en-US" sz="2400" dirty="0" smtClean="0">
                <a:ea typeface="Economica"/>
                <a:cs typeface="Economica"/>
                <a:sym typeface="Economica"/>
              </a:rPr>
              <a:t>writer</a:t>
            </a:r>
          </a:p>
          <a:p>
            <a:pPr marL="889000" lvl="1" indent="-342900">
              <a:buSzPct val="100000"/>
              <a:buFont typeface="Arial" panose="020B0604020202020204" pitchFamily="34" charset="0"/>
              <a:buChar char="•"/>
            </a:pPr>
            <a:endParaRPr lang="en-US" sz="600" dirty="0">
              <a:ea typeface="Economica"/>
              <a:cs typeface="Economica"/>
              <a:sym typeface="Economica"/>
            </a:endParaRPr>
          </a:p>
          <a:p>
            <a:pPr marL="889000" lvl="1" indent="-342900">
              <a:buSzPct val="100000"/>
              <a:buFont typeface="Arial" panose="020B0604020202020204" pitchFamily="34" charset="0"/>
              <a:buChar char="•"/>
            </a:pPr>
            <a:r>
              <a:rPr lang="en-US" sz="2400" dirty="0" smtClean="0">
                <a:ea typeface="Economica"/>
                <a:cs typeface="Economica"/>
                <a:sym typeface="Economica"/>
              </a:rPr>
              <a:t>tutor </a:t>
            </a:r>
            <a:r>
              <a:rPr lang="en-US" sz="2400" dirty="0">
                <a:ea typeface="Economica"/>
                <a:cs typeface="Economica"/>
                <a:sym typeface="Economica"/>
              </a:rPr>
              <a:t>takes the role of the intended </a:t>
            </a:r>
            <a:r>
              <a:rPr lang="en-US" sz="2400" dirty="0" smtClean="0">
                <a:ea typeface="Economica"/>
                <a:cs typeface="Economica"/>
                <a:sym typeface="Economica"/>
              </a:rPr>
              <a:t>audience</a:t>
            </a:r>
          </a:p>
          <a:p>
            <a:pPr marL="889000" lvl="1" indent="-342900">
              <a:buSzPct val="100000"/>
              <a:buFont typeface="Arial" panose="020B0604020202020204" pitchFamily="34" charset="0"/>
              <a:buChar char="•"/>
            </a:pPr>
            <a:endParaRPr lang="en-US" sz="600" dirty="0">
              <a:ea typeface="Economica"/>
              <a:cs typeface="Economica"/>
              <a:sym typeface="Economica"/>
            </a:endParaRPr>
          </a:p>
          <a:p>
            <a:pPr marL="889000" lvl="1" indent="-342900">
              <a:buSzPct val="100000"/>
              <a:buFont typeface="Arial" panose="020B0604020202020204" pitchFamily="34" charset="0"/>
              <a:buChar char="•"/>
            </a:pPr>
            <a:r>
              <a:rPr lang="en-US" sz="2400" dirty="0" smtClean="0">
                <a:ea typeface="Economica"/>
                <a:cs typeface="Economica"/>
                <a:sym typeface="Economica"/>
              </a:rPr>
              <a:t>tutor </a:t>
            </a:r>
            <a:r>
              <a:rPr lang="en-US" sz="2400" dirty="0">
                <a:ea typeface="Economica"/>
                <a:cs typeface="Economica"/>
                <a:sym typeface="Economica"/>
              </a:rPr>
              <a:t>prompts student to explain an argument or passage</a:t>
            </a:r>
            <a:r>
              <a:rPr lang="en-US" sz="2400" dirty="0" smtClean="0">
                <a:ea typeface="Economica"/>
                <a:cs typeface="Economica"/>
                <a:sym typeface="Economica"/>
              </a:rPr>
              <a:t>:</a:t>
            </a:r>
          </a:p>
          <a:p>
            <a:pPr marL="889000" lvl="1" indent="-342900">
              <a:buSzPct val="100000"/>
              <a:buFont typeface="Arial" panose="020B0604020202020204" pitchFamily="34" charset="0"/>
              <a:buChar char="•"/>
            </a:pPr>
            <a:endParaRPr lang="en-US" sz="600" dirty="0">
              <a:ea typeface="Economica"/>
              <a:cs typeface="Economica"/>
              <a:sym typeface="Economica"/>
            </a:endParaRPr>
          </a:p>
          <a:p>
            <a:pPr marL="1737360" lvl="4" indent="-368300">
              <a:buSzPct val="100000"/>
              <a:buFont typeface="Arial" panose="020B0604020202020204" pitchFamily="34" charset="0"/>
              <a:buChar char="•"/>
            </a:pPr>
            <a:r>
              <a:rPr lang="en-US" sz="2000" i="1" dirty="0" smtClean="0">
                <a:solidFill>
                  <a:schemeClr val="tx2"/>
                </a:solidFill>
                <a:ea typeface="Economica"/>
                <a:cs typeface="Economica"/>
                <a:sym typeface="Economica"/>
              </a:rPr>
              <a:t>say </a:t>
            </a:r>
            <a:r>
              <a:rPr lang="en-US" sz="2000" i="1" dirty="0">
                <a:solidFill>
                  <a:schemeClr val="tx2"/>
                </a:solidFill>
                <a:ea typeface="Economica"/>
                <a:cs typeface="Economica"/>
                <a:sym typeface="Economica"/>
              </a:rPr>
              <a:t>this to me like you’re talking to someone from your hometown</a:t>
            </a:r>
          </a:p>
          <a:p>
            <a:pPr marL="1737360" lvl="4" indent="-368300">
              <a:buSzPct val="100000"/>
              <a:buFont typeface="Arial" panose="020B0604020202020204" pitchFamily="34" charset="0"/>
              <a:buChar char="•"/>
            </a:pPr>
            <a:r>
              <a:rPr lang="en-US" sz="2000" i="1" dirty="0" smtClean="0">
                <a:solidFill>
                  <a:schemeClr val="tx2"/>
                </a:solidFill>
                <a:ea typeface="Economica"/>
                <a:cs typeface="Economica"/>
                <a:sym typeface="Economica"/>
              </a:rPr>
              <a:t>how </a:t>
            </a:r>
            <a:r>
              <a:rPr lang="en-US" sz="2000" i="1" dirty="0">
                <a:solidFill>
                  <a:schemeClr val="tx2"/>
                </a:solidFill>
                <a:ea typeface="Economica"/>
                <a:cs typeface="Economica"/>
                <a:sym typeface="Economica"/>
              </a:rPr>
              <a:t>would you explain this to an academic in your field?</a:t>
            </a:r>
          </a:p>
          <a:p>
            <a:pPr marL="1737360" lvl="4" indent="-368300">
              <a:buSzPct val="100000"/>
              <a:buFont typeface="Arial" panose="020B0604020202020204" pitchFamily="34" charset="0"/>
              <a:buChar char="•"/>
            </a:pPr>
            <a:r>
              <a:rPr lang="en-US" sz="2000" i="1" dirty="0" smtClean="0">
                <a:solidFill>
                  <a:schemeClr val="tx2"/>
                </a:solidFill>
                <a:ea typeface="Economica"/>
                <a:cs typeface="Economica"/>
                <a:sym typeface="Economica"/>
              </a:rPr>
              <a:t>what </a:t>
            </a:r>
            <a:r>
              <a:rPr lang="en-US" sz="2000" i="1" dirty="0">
                <a:solidFill>
                  <a:schemeClr val="tx2"/>
                </a:solidFill>
                <a:ea typeface="Economica"/>
                <a:cs typeface="Economica"/>
                <a:sym typeface="Economica"/>
              </a:rPr>
              <a:t>if you were addressing a specific language community?</a:t>
            </a:r>
            <a:endParaRPr sz="2000" i="1" dirty="0">
              <a:solidFill>
                <a:schemeClr val="tx2"/>
              </a:solidFill>
            </a:endParaRPr>
          </a:p>
        </p:txBody>
      </p:sp>
    </p:spTree>
    <p:extLst>
      <p:ext uri="{BB962C8B-B14F-4D97-AF65-F5344CB8AC3E}">
        <p14:creationId xmlns:p14="http://schemas.microsoft.com/office/powerpoint/2010/main" val="1210537498"/>
      </p:ext>
    </p:extLst>
  </p:cSld>
  <p:clrMapOvr>
    <a:masterClrMapping/>
  </p:clrMapOvr>
  <p:transition spd="slow">
    <p:cut/>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sp>
        <p:nvSpPr>
          <p:cNvPr id="123" name="Shape 123"/>
          <p:cNvSpPr txBox="1">
            <a:spLocks noGrp="1"/>
          </p:cNvSpPr>
          <p:nvPr>
            <p:ph type="title"/>
          </p:nvPr>
        </p:nvSpPr>
        <p:spPr>
          <a:xfrm>
            <a:off x="311700" y="315925"/>
            <a:ext cx="8520599" cy="503225"/>
          </a:xfrm>
          <a:prstGeom prst="rect">
            <a:avLst/>
          </a:prstGeom>
        </p:spPr>
        <p:txBody>
          <a:bodyPr lIns="91425" tIns="91425" rIns="91425" bIns="91425" anchor="b" anchorCtr="0">
            <a:noAutofit/>
          </a:bodyPr>
          <a:lstStyle/>
          <a:p>
            <a:pPr lvl="0" rtl="0">
              <a:spcBef>
                <a:spcPts val="0"/>
              </a:spcBef>
              <a:buNone/>
            </a:pPr>
            <a:r>
              <a:rPr lang="en" sz="2500" dirty="0" smtClean="0">
                <a:solidFill>
                  <a:schemeClr val="tx2"/>
                </a:solidFill>
              </a:rPr>
              <a:t>Sarah</a:t>
            </a:r>
            <a:r>
              <a:rPr lang="en" dirty="0" smtClean="0">
                <a:solidFill>
                  <a:schemeClr val="tx2"/>
                </a:solidFill>
              </a:rPr>
              <a:t>: </a:t>
            </a:r>
            <a:r>
              <a:rPr lang="en" sz="2500" b="1" dirty="0" smtClean="0">
                <a:solidFill>
                  <a:schemeClr val="tx2"/>
                </a:solidFill>
              </a:rPr>
              <a:t>Strategies </a:t>
            </a:r>
            <a:r>
              <a:rPr lang="en" sz="2500" b="1" dirty="0">
                <a:solidFill>
                  <a:schemeClr val="tx2"/>
                </a:solidFill>
              </a:rPr>
              <a:t>for Tutoring Code-Meshing</a:t>
            </a:r>
          </a:p>
        </p:txBody>
      </p:sp>
      <p:sp>
        <p:nvSpPr>
          <p:cNvPr id="124" name="Shape 124"/>
          <p:cNvSpPr txBox="1">
            <a:spLocks noGrp="1"/>
          </p:cNvSpPr>
          <p:nvPr>
            <p:ph type="body" idx="1"/>
          </p:nvPr>
        </p:nvSpPr>
        <p:spPr>
          <a:xfrm>
            <a:off x="-76200" y="1047750"/>
            <a:ext cx="9220200" cy="3810000"/>
          </a:xfrm>
          <a:prstGeom prst="rect">
            <a:avLst/>
          </a:prstGeom>
        </p:spPr>
        <p:txBody>
          <a:bodyPr lIns="91425" tIns="91425" rIns="91425" bIns="91425" anchor="t" anchorCtr="0">
            <a:noAutofit/>
          </a:bodyPr>
          <a:lstStyle/>
          <a:p>
            <a:pPr marL="457200" lvl="0" indent="-228600" rtl="0">
              <a:spcBef>
                <a:spcPts val="0"/>
              </a:spcBef>
            </a:pPr>
            <a:r>
              <a:rPr lang="en" sz="2500" b="1" dirty="0" smtClean="0">
                <a:solidFill>
                  <a:schemeClr val="tx2"/>
                </a:solidFill>
              </a:rPr>
              <a:t>identifying </a:t>
            </a:r>
            <a:r>
              <a:rPr lang="en" sz="2500" b="1" dirty="0">
                <a:solidFill>
                  <a:schemeClr val="tx2"/>
                </a:solidFill>
              </a:rPr>
              <a:t>places in the paper for </a:t>
            </a:r>
            <a:r>
              <a:rPr lang="en" sz="2500" b="1" dirty="0" smtClean="0">
                <a:solidFill>
                  <a:schemeClr val="tx2"/>
                </a:solidFill>
              </a:rPr>
              <a:t>code-meshing</a:t>
            </a:r>
          </a:p>
          <a:p>
            <a:pPr marL="457200" lvl="0" indent="-228600" rtl="0">
              <a:spcBef>
                <a:spcPts val="0"/>
              </a:spcBef>
            </a:pPr>
            <a:endParaRPr lang="en" sz="800" b="1" dirty="0">
              <a:solidFill>
                <a:schemeClr val="tx2"/>
              </a:solidFill>
            </a:endParaRPr>
          </a:p>
          <a:p>
            <a:pPr marL="546100" lvl="1" indent="0">
              <a:buSzPct val="100000"/>
              <a:buNone/>
            </a:pPr>
            <a:r>
              <a:rPr lang="en-US" sz="2100" b="1" i="1" dirty="0">
                <a:ea typeface="Economica"/>
                <a:cs typeface="Economica"/>
                <a:sym typeface="Economica"/>
              </a:rPr>
              <a:t>climatic moments</a:t>
            </a:r>
          </a:p>
          <a:p>
            <a:pPr marL="1463040" lvl="3" indent="-368300">
              <a:buSzPct val="100000"/>
              <a:buFont typeface="Arial" panose="020B0604020202020204" pitchFamily="34" charset="0"/>
              <a:buChar char="•"/>
            </a:pPr>
            <a:r>
              <a:rPr lang="en-US" sz="1900" dirty="0">
                <a:ea typeface="Economica"/>
                <a:cs typeface="Economica"/>
                <a:sym typeface="Economica"/>
              </a:rPr>
              <a:t>coming to a conclusion or making a point</a:t>
            </a:r>
          </a:p>
          <a:p>
            <a:pPr marL="1463040" lvl="3" indent="-368300">
              <a:buSzPct val="100000"/>
              <a:buFont typeface="Arial" panose="020B0604020202020204" pitchFamily="34" charset="0"/>
              <a:buChar char="•"/>
            </a:pPr>
            <a:r>
              <a:rPr lang="en-US" sz="1900" dirty="0">
                <a:ea typeface="Economica"/>
                <a:cs typeface="Economica"/>
                <a:sym typeface="Economica"/>
              </a:rPr>
              <a:t>passages that are especially important for the audience to </a:t>
            </a:r>
            <a:r>
              <a:rPr lang="en-US" sz="1900" dirty="0" smtClean="0">
                <a:ea typeface="Economica"/>
                <a:cs typeface="Economica"/>
                <a:sym typeface="Economica"/>
              </a:rPr>
              <a:t>understand</a:t>
            </a:r>
          </a:p>
          <a:p>
            <a:pPr marL="1463040" lvl="3" indent="-368300">
              <a:buSzPct val="100000"/>
              <a:buFont typeface="Arial" panose="020B0604020202020204" pitchFamily="34" charset="0"/>
              <a:buChar char="•"/>
            </a:pPr>
            <a:endParaRPr lang="en-US" sz="800" dirty="0">
              <a:ea typeface="Economica"/>
              <a:cs typeface="Economica"/>
              <a:sym typeface="Economica"/>
            </a:endParaRPr>
          </a:p>
          <a:p>
            <a:pPr marL="546100" lvl="1" indent="0">
              <a:buSzPct val="100000"/>
              <a:buNone/>
            </a:pPr>
            <a:r>
              <a:rPr lang="en-US" sz="2100" b="1" i="1" dirty="0">
                <a:ea typeface="Economica"/>
                <a:cs typeface="Economica"/>
                <a:sym typeface="Economica"/>
              </a:rPr>
              <a:t>reinterpretation </a:t>
            </a:r>
          </a:p>
          <a:p>
            <a:pPr marL="1463040" lvl="3" indent="-368300">
              <a:buSzPct val="100000"/>
              <a:buFont typeface="Arial" panose="020B0604020202020204" pitchFamily="34" charset="0"/>
              <a:buChar char="•"/>
            </a:pPr>
            <a:r>
              <a:rPr lang="en-US" sz="1900" dirty="0">
                <a:ea typeface="Economica"/>
                <a:cs typeface="Economica"/>
                <a:sym typeface="Economica"/>
              </a:rPr>
              <a:t>technical/complex/</a:t>
            </a:r>
            <a:r>
              <a:rPr lang="en-US" sz="1900" dirty="0" err="1">
                <a:ea typeface="Economica"/>
                <a:cs typeface="Economica"/>
                <a:sym typeface="Economica"/>
              </a:rPr>
              <a:t>jargony</a:t>
            </a:r>
            <a:r>
              <a:rPr lang="en-US" sz="1900" dirty="0">
                <a:ea typeface="Economica"/>
                <a:cs typeface="Economica"/>
                <a:sym typeface="Economica"/>
              </a:rPr>
              <a:t> passages that can be made clearer</a:t>
            </a:r>
          </a:p>
          <a:p>
            <a:pPr marL="1463040" lvl="3" indent="-368300">
              <a:buSzPct val="100000"/>
              <a:buFont typeface="Arial" panose="020B0604020202020204" pitchFamily="34" charset="0"/>
              <a:buChar char="•"/>
            </a:pPr>
            <a:r>
              <a:rPr lang="en-US" sz="1900" dirty="0">
                <a:ea typeface="Economica"/>
                <a:cs typeface="Economica"/>
                <a:sym typeface="Economica"/>
              </a:rPr>
              <a:t>already prominent in academic </a:t>
            </a:r>
            <a:r>
              <a:rPr lang="en-US" sz="1900" dirty="0" smtClean="0">
                <a:ea typeface="Economica"/>
                <a:cs typeface="Economica"/>
                <a:sym typeface="Economica"/>
              </a:rPr>
              <a:t>writing</a:t>
            </a:r>
          </a:p>
          <a:p>
            <a:pPr marL="1463040" lvl="3" indent="-368300">
              <a:buSzPct val="100000"/>
              <a:buFont typeface="Arial" panose="020B0604020202020204" pitchFamily="34" charset="0"/>
              <a:buChar char="•"/>
            </a:pPr>
            <a:endParaRPr lang="en-US" sz="800" dirty="0">
              <a:ea typeface="Economica"/>
              <a:cs typeface="Economica"/>
              <a:sym typeface="Economica"/>
            </a:endParaRPr>
          </a:p>
          <a:p>
            <a:pPr marL="1463040" lvl="3" indent="-368300">
              <a:buClr>
                <a:srgbClr val="8C7B70"/>
              </a:buClr>
              <a:buSzPct val="100000"/>
              <a:buFont typeface="Arial" panose="020B0604020202020204" pitchFamily="34" charset="0"/>
              <a:buChar char="•"/>
            </a:pPr>
            <a:endParaRPr lang="en-US" dirty="0">
              <a:solidFill>
                <a:srgbClr val="646B86"/>
              </a:solidFill>
              <a:ea typeface="Economica"/>
              <a:cs typeface="Economica"/>
              <a:sym typeface="Economica"/>
            </a:endParaRPr>
          </a:p>
          <a:p>
            <a:pPr lvl="0" rtl="0">
              <a:spcBef>
                <a:spcPts val="0"/>
              </a:spcBef>
              <a:buNone/>
            </a:pPr>
            <a:endParaRPr dirty="0"/>
          </a:p>
        </p:txBody>
      </p:sp>
    </p:spTree>
    <p:extLst>
      <p:ext uri="{BB962C8B-B14F-4D97-AF65-F5344CB8AC3E}">
        <p14:creationId xmlns:p14="http://schemas.microsoft.com/office/powerpoint/2010/main" val="4182054586"/>
      </p:ext>
    </p:extLst>
  </p:cSld>
  <p:clrMapOvr>
    <a:masterClrMapping/>
  </p:clrMapOvr>
  <p:transition spd="slow">
    <p:cut/>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sp>
        <p:nvSpPr>
          <p:cNvPr id="123" name="Shape 123"/>
          <p:cNvSpPr txBox="1">
            <a:spLocks noGrp="1"/>
          </p:cNvSpPr>
          <p:nvPr>
            <p:ph type="title"/>
          </p:nvPr>
        </p:nvSpPr>
        <p:spPr>
          <a:xfrm>
            <a:off x="311700" y="315925"/>
            <a:ext cx="8520599" cy="503225"/>
          </a:xfrm>
          <a:prstGeom prst="rect">
            <a:avLst/>
          </a:prstGeom>
        </p:spPr>
        <p:txBody>
          <a:bodyPr lIns="91425" tIns="91425" rIns="91425" bIns="91425" anchor="b" anchorCtr="0">
            <a:noAutofit/>
          </a:bodyPr>
          <a:lstStyle/>
          <a:p>
            <a:pPr lvl="0" rtl="0">
              <a:spcBef>
                <a:spcPts val="0"/>
              </a:spcBef>
              <a:buNone/>
            </a:pPr>
            <a:r>
              <a:rPr lang="en" sz="2500" dirty="0" smtClean="0">
                <a:solidFill>
                  <a:schemeClr val="tx2"/>
                </a:solidFill>
              </a:rPr>
              <a:t>Sarah</a:t>
            </a:r>
            <a:r>
              <a:rPr lang="en" dirty="0" smtClean="0">
                <a:solidFill>
                  <a:schemeClr val="tx2"/>
                </a:solidFill>
              </a:rPr>
              <a:t>: </a:t>
            </a:r>
            <a:r>
              <a:rPr lang="en" sz="2500" b="1" dirty="0" smtClean="0">
                <a:solidFill>
                  <a:schemeClr val="tx2"/>
                </a:solidFill>
              </a:rPr>
              <a:t>Strategies </a:t>
            </a:r>
            <a:r>
              <a:rPr lang="en" sz="2500" b="1" dirty="0">
                <a:solidFill>
                  <a:schemeClr val="tx2"/>
                </a:solidFill>
              </a:rPr>
              <a:t>for Tutoring Code-Meshing</a:t>
            </a:r>
          </a:p>
        </p:txBody>
      </p:sp>
      <p:sp>
        <p:nvSpPr>
          <p:cNvPr id="124" name="Shape 124"/>
          <p:cNvSpPr txBox="1">
            <a:spLocks noGrp="1"/>
          </p:cNvSpPr>
          <p:nvPr>
            <p:ph type="body" idx="1"/>
          </p:nvPr>
        </p:nvSpPr>
        <p:spPr>
          <a:xfrm>
            <a:off x="228600" y="1123950"/>
            <a:ext cx="8672999" cy="3733800"/>
          </a:xfrm>
          <a:prstGeom prst="rect">
            <a:avLst/>
          </a:prstGeom>
        </p:spPr>
        <p:txBody>
          <a:bodyPr lIns="91425" tIns="91425" rIns="91425" bIns="91425" anchor="t" anchorCtr="0">
            <a:noAutofit/>
          </a:bodyPr>
          <a:lstStyle/>
          <a:p>
            <a:pPr marL="457200" lvl="0" indent="-228600" rtl="0">
              <a:spcBef>
                <a:spcPts val="0"/>
              </a:spcBef>
            </a:pPr>
            <a:r>
              <a:rPr lang="en" sz="2500" b="1" dirty="0" smtClean="0">
                <a:solidFill>
                  <a:schemeClr val="tx2"/>
                </a:solidFill>
              </a:rPr>
              <a:t>identifying </a:t>
            </a:r>
            <a:r>
              <a:rPr lang="en" sz="2500" b="1" dirty="0">
                <a:solidFill>
                  <a:schemeClr val="tx2"/>
                </a:solidFill>
              </a:rPr>
              <a:t>places </a:t>
            </a:r>
            <a:r>
              <a:rPr lang="en" sz="2500" b="1" dirty="0" smtClean="0">
                <a:solidFill>
                  <a:schemeClr val="tx2"/>
                </a:solidFill>
              </a:rPr>
              <a:t>for effective code-meshing</a:t>
            </a:r>
          </a:p>
          <a:p>
            <a:pPr marL="457200" lvl="0" indent="-228600" rtl="0">
              <a:spcBef>
                <a:spcPts val="0"/>
              </a:spcBef>
            </a:pPr>
            <a:endParaRPr lang="en" sz="800" b="1" dirty="0">
              <a:solidFill>
                <a:schemeClr val="tx2"/>
              </a:solidFill>
            </a:endParaRPr>
          </a:p>
          <a:p>
            <a:pPr marL="228600" lvl="0" indent="0" rtl="0">
              <a:spcBef>
                <a:spcPts val="0"/>
              </a:spcBef>
              <a:buNone/>
            </a:pPr>
            <a:r>
              <a:rPr lang="en-US" sz="2000" dirty="0" smtClean="0">
                <a:ea typeface="Economica"/>
                <a:cs typeface="Economica"/>
                <a:sym typeface="Economica"/>
              </a:rPr>
              <a:t>    </a:t>
            </a:r>
            <a:r>
              <a:rPr lang="en-US" sz="2400" dirty="0" smtClean="0">
                <a:solidFill>
                  <a:schemeClr val="tx2"/>
                </a:solidFill>
                <a:ea typeface="Economica"/>
                <a:cs typeface="Economica"/>
                <a:sym typeface="Economica"/>
              </a:rPr>
              <a:t>Reinterpretation in Academic Writing</a:t>
            </a:r>
          </a:p>
          <a:p>
            <a:pPr marL="228600" lvl="0" indent="0" rtl="0">
              <a:spcBef>
                <a:spcPts val="0"/>
              </a:spcBef>
              <a:buNone/>
            </a:pPr>
            <a:endParaRPr lang="en-US" sz="600" dirty="0" smtClean="0">
              <a:solidFill>
                <a:schemeClr val="tx2"/>
              </a:solidFill>
              <a:ea typeface="Economica"/>
              <a:cs typeface="Economica"/>
              <a:sym typeface="Economica"/>
            </a:endParaRPr>
          </a:p>
          <a:p>
            <a:pPr marL="777240" lvl="2" indent="0">
              <a:buNone/>
            </a:pPr>
            <a:r>
              <a:rPr lang="en-US" sz="1900" i="1" dirty="0" smtClean="0">
                <a:solidFill>
                  <a:schemeClr val="tx2"/>
                </a:solidFill>
              </a:rPr>
              <a:t>… homophobia arises from the need from males to rationalize their close attraction to other men. In this scheme men can only bond socially when homophobic attitudes and language accompany closeness, intimacy, and attraction in their social relationships with other men (</a:t>
            </a:r>
            <a:r>
              <a:rPr lang="en-US" sz="1900" b="1" i="1" dirty="0" smtClean="0">
                <a:solidFill>
                  <a:schemeClr val="tx2"/>
                </a:solidFill>
              </a:rPr>
              <a:t>think</a:t>
            </a:r>
            <a:r>
              <a:rPr lang="en-US" sz="1900" i="1" dirty="0" smtClean="0">
                <a:solidFill>
                  <a:schemeClr val="tx2"/>
                </a:solidFill>
              </a:rPr>
              <a:t>: Monday Night Football). </a:t>
            </a:r>
            <a:r>
              <a:rPr lang="en-US" sz="1900" b="1" i="1" dirty="0" smtClean="0">
                <a:solidFill>
                  <a:schemeClr val="tx2"/>
                </a:solidFill>
              </a:rPr>
              <a:t>In other words</a:t>
            </a:r>
            <a:r>
              <a:rPr lang="en-US" sz="1900" i="1" dirty="0" smtClean="0">
                <a:solidFill>
                  <a:schemeClr val="tx2"/>
                </a:solidFill>
              </a:rPr>
              <a:t>, cultural norms require that males profess an absolute repulsion for same-sex desire or attraction and to vocalize this disgust openly and repeatedly. </a:t>
            </a:r>
          </a:p>
          <a:p>
            <a:pPr marL="777240" lvl="2" indent="0" algn="r">
              <a:buNone/>
            </a:pPr>
            <a:endParaRPr lang="en-US" sz="1900" dirty="0" smtClean="0">
              <a:solidFill>
                <a:schemeClr val="tx2"/>
              </a:solidFill>
            </a:endParaRPr>
          </a:p>
          <a:p>
            <a:pPr marL="777240" lvl="2" indent="0" algn="r">
              <a:buNone/>
            </a:pPr>
            <a:r>
              <a:rPr lang="en-US" sz="1900" dirty="0" err="1" smtClean="0">
                <a:solidFill>
                  <a:schemeClr val="tx2"/>
                </a:solidFill>
              </a:rPr>
              <a:t>Risner</a:t>
            </a:r>
            <a:r>
              <a:rPr lang="en-US" sz="1900" dirty="0" smtClean="0">
                <a:solidFill>
                  <a:schemeClr val="tx2"/>
                </a:solidFill>
              </a:rPr>
              <a:t> 2014</a:t>
            </a:r>
          </a:p>
          <a:p>
            <a:pPr marL="228600" lvl="0" indent="0" rtl="0">
              <a:spcBef>
                <a:spcPts val="0"/>
              </a:spcBef>
              <a:buNone/>
            </a:pPr>
            <a:endParaRPr lang="en-US" sz="2400" dirty="0">
              <a:solidFill>
                <a:schemeClr val="tx2"/>
              </a:solidFill>
            </a:endParaRPr>
          </a:p>
        </p:txBody>
      </p:sp>
    </p:spTree>
    <p:extLst>
      <p:ext uri="{BB962C8B-B14F-4D97-AF65-F5344CB8AC3E}">
        <p14:creationId xmlns:p14="http://schemas.microsoft.com/office/powerpoint/2010/main" val="2238515521"/>
      </p:ext>
    </p:extLst>
  </p:cSld>
  <p:clrMapOvr>
    <a:masterClrMapping/>
  </p:clrMapOvr>
  <p:transition spd="slow">
    <p:cut/>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sp>
        <p:nvSpPr>
          <p:cNvPr id="123" name="Shape 123"/>
          <p:cNvSpPr txBox="1">
            <a:spLocks noGrp="1"/>
          </p:cNvSpPr>
          <p:nvPr>
            <p:ph type="title"/>
          </p:nvPr>
        </p:nvSpPr>
        <p:spPr>
          <a:xfrm>
            <a:off x="311700" y="315925"/>
            <a:ext cx="8520599" cy="503225"/>
          </a:xfrm>
          <a:prstGeom prst="rect">
            <a:avLst/>
          </a:prstGeom>
        </p:spPr>
        <p:txBody>
          <a:bodyPr lIns="91425" tIns="91425" rIns="91425" bIns="91425" anchor="b" anchorCtr="0">
            <a:noAutofit/>
          </a:bodyPr>
          <a:lstStyle/>
          <a:p>
            <a:pPr lvl="0" rtl="0">
              <a:spcBef>
                <a:spcPts val="0"/>
              </a:spcBef>
              <a:buNone/>
            </a:pPr>
            <a:r>
              <a:rPr lang="en" sz="2500" dirty="0" smtClean="0">
                <a:solidFill>
                  <a:schemeClr val="tx2"/>
                </a:solidFill>
              </a:rPr>
              <a:t>Sarah</a:t>
            </a:r>
            <a:r>
              <a:rPr lang="en" dirty="0" smtClean="0">
                <a:solidFill>
                  <a:schemeClr val="tx2"/>
                </a:solidFill>
              </a:rPr>
              <a:t>: </a:t>
            </a:r>
            <a:r>
              <a:rPr lang="en" sz="2500" b="1" dirty="0" smtClean="0">
                <a:solidFill>
                  <a:schemeClr val="tx2"/>
                </a:solidFill>
              </a:rPr>
              <a:t>Strategies </a:t>
            </a:r>
            <a:r>
              <a:rPr lang="en" sz="2500" b="1" dirty="0">
                <a:solidFill>
                  <a:schemeClr val="tx2"/>
                </a:solidFill>
              </a:rPr>
              <a:t>for Tutoring Code-Meshing</a:t>
            </a:r>
          </a:p>
        </p:txBody>
      </p:sp>
      <p:sp>
        <p:nvSpPr>
          <p:cNvPr id="124" name="Shape 124"/>
          <p:cNvSpPr txBox="1">
            <a:spLocks noGrp="1"/>
          </p:cNvSpPr>
          <p:nvPr>
            <p:ph type="body" idx="1"/>
          </p:nvPr>
        </p:nvSpPr>
        <p:spPr>
          <a:xfrm>
            <a:off x="-76200" y="1047750"/>
            <a:ext cx="9220200" cy="3810000"/>
          </a:xfrm>
          <a:prstGeom prst="rect">
            <a:avLst/>
          </a:prstGeom>
        </p:spPr>
        <p:txBody>
          <a:bodyPr lIns="91425" tIns="91425" rIns="91425" bIns="91425" anchor="t" anchorCtr="0">
            <a:noAutofit/>
          </a:bodyPr>
          <a:lstStyle/>
          <a:p>
            <a:pPr marL="457200" lvl="0" indent="-228600" rtl="0">
              <a:spcBef>
                <a:spcPts val="0"/>
              </a:spcBef>
            </a:pPr>
            <a:r>
              <a:rPr lang="en" sz="2500" b="1" dirty="0" smtClean="0">
                <a:solidFill>
                  <a:schemeClr val="tx2"/>
                </a:solidFill>
              </a:rPr>
              <a:t>identifying </a:t>
            </a:r>
            <a:r>
              <a:rPr lang="en" sz="2500" b="1" dirty="0">
                <a:solidFill>
                  <a:schemeClr val="tx2"/>
                </a:solidFill>
              </a:rPr>
              <a:t>places in the paper for </a:t>
            </a:r>
            <a:r>
              <a:rPr lang="en" sz="2500" b="1" dirty="0" smtClean="0">
                <a:solidFill>
                  <a:schemeClr val="tx2"/>
                </a:solidFill>
              </a:rPr>
              <a:t>code-meshing</a:t>
            </a:r>
          </a:p>
          <a:p>
            <a:pPr marL="457200" lvl="0" indent="-228600" rtl="0">
              <a:spcBef>
                <a:spcPts val="0"/>
              </a:spcBef>
            </a:pPr>
            <a:endParaRPr lang="en" sz="800" b="1" dirty="0">
              <a:solidFill>
                <a:schemeClr val="tx2"/>
              </a:solidFill>
            </a:endParaRPr>
          </a:p>
          <a:p>
            <a:pPr marL="546100" lvl="1" indent="0">
              <a:buSzPct val="100000"/>
              <a:buNone/>
            </a:pPr>
            <a:r>
              <a:rPr lang="en-US" sz="2100" b="1" i="1" dirty="0">
                <a:ea typeface="Economica"/>
                <a:cs typeface="Economica"/>
                <a:sym typeface="Economica"/>
              </a:rPr>
              <a:t>climatic moments</a:t>
            </a:r>
          </a:p>
          <a:p>
            <a:pPr marL="1463040" lvl="3" indent="-368300">
              <a:buSzPct val="100000"/>
              <a:buFont typeface="Arial" panose="020B0604020202020204" pitchFamily="34" charset="0"/>
              <a:buChar char="•"/>
            </a:pPr>
            <a:r>
              <a:rPr lang="en-US" sz="1900" dirty="0">
                <a:ea typeface="Economica"/>
                <a:cs typeface="Economica"/>
                <a:sym typeface="Economica"/>
              </a:rPr>
              <a:t>coming to a conclusion or making a point</a:t>
            </a:r>
          </a:p>
          <a:p>
            <a:pPr marL="1463040" lvl="3" indent="-368300">
              <a:buSzPct val="100000"/>
              <a:buFont typeface="Arial" panose="020B0604020202020204" pitchFamily="34" charset="0"/>
              <a:buChar char="•"/>
            </a:pPr>
            <a:r>
              <a:rPr lang="en-US" sz="1900" dirty="0">
                <a:ea typeface="Economica"/>
                <a:cs typeface="Economica"/>
                <a:sym typeface="Economica"/>
              </a:rPr>
              <a:t>passages that are especially important for the audience to </a:t>
            </a:r>
            <a:r>
              <a:rPr lang="en-US" sz="1900" dirty="0" smtClean="0">
                <a:ea typeface="Economica"/>
                <a:cs typeface="Economica"/>
                <a:sym typeface="Economica"/>
              </a:rPr>
              <a:t>understand</a:t>
            </a:r>
          </a:p>
          <a:p>
            <a:pPr marL="1463040" lvl="3" indent="-368300">
              <a:buSzPct val="100000"/>
              <a:buFont typeface="Arial" panose="020B0604020202020204" pitchFamily="34" charset="0"/>
              <a:buChar char="•"/>
            </a:pPr>
            <a:endParaRPr lang="en-US" sz="800" dirty="0">
              <a:ea typeface="Economica"/>
              <a:cs typeface="Economica"/>
              <a:sym typeface="Economica"/>
            </a:endParaRPr>
          </a:p>
          <a:p>
            <a:pPr marL="546100" lvl="1" indent="0">
              <a:buSzPct val="100000"/>
              <a:buNone/>
            </a:pPr>
            <a:r>
              <a:rPr lang="en-US" sz="2100" b="1" i="1" dirty="0">
                <a:ea typeface="Economica"/>
                <a:cs typeface="Economica"/>
                <a:sym typeface="Economica"/>
              </a:rPr>
              <a:t>reinterpretation </a:t>
            </a:r>
          </a:p>
          <a:p>
            <a:pPr marL="1463040" lvl="3" indent="-368300">
              <a:buSzPct val="100000"/>
              <a:buFont typeface="Arial" panose="020B0604020202020204" pitchFamily="34" charset="0"/>
              <a:buChar char="•"/>
            </a:pPr>
            <a:r>
              <a:rPr lang="en-US" sz="1900" dirty="0">
                <a:ea typeface="Economica"/>
                <a:cs typeface="Economica"/>
                <a:sym typeface="Economica"/>
              </a:rPr>
              <a:t>technical/complex/</a:t>
            </a:r>
            <a:r>
              <a:rPr lang="en-US" sz="1900" dirty="0" err="1">
                <a:ea typeface="Economica"/>
                <a:cs typeface="Economica"/>
                <a:sym typeface="Economica"/>
              </a:rPr>
              <a:t>jargony</a:t>
            </a:r>
            <a:r>
              <a:rPr lang="en-US" sz="1900" dirty="0">
                <a:ea typeface="Economica"/>
                <a:cs typeface="Economica"/>
                <a:sym typeface="Economica"/>
              </a:rPr>
              <a:t> passages that can be made clearer</a:t>
            </a:r>
          </a:p>
          <a:p>
            <a:pPr marL="1463040" lvl="3" indent="-368300">
              <a:buSzPct val="100000"/>
              <a:buFont typeface="Arial" panose="020B0604020202020204" pitchFamily="34" charset="0"/>
              <a:buChar char="•"/>
            </a:pPr>
            <a:r>
              <a:rPr lang="en-US" sz="1900" dirty="0">
                <a:ea typeface="Economica"/>
                <a:cs typeface="Economica"/>
                <a:sym typeface="Economica"/>
              </a:rPr>
              <a:t>already prominent in academic </a:t>
            </a:r>
            <a:r>
              <a:rPr lang="en-US" sz="1900" dirty="0" smtClean="0">
                <a:ea typeface="Economica"/>
                <a:cs typeface="Economica"/>
                <a:sym typeface="Economica"/>
              </a:rPr>
              <a:t>writing</a:t>
            </a:r>
          </a:p>
          <a:p>
            <a:pPr marL="1463040" lvl="3" indent="-368300">
              <a:buSzPct val="100000"/>
              <a:buFont typeface="Arial" panose="020B0604020202020204" pitchFamily="34" charset="0"/>
              <a:buChar char="•"/>
            </a:pPr>
            <a:endParaRPr lang="en-US" sz="800" dirty="0">
              <a:ea typeface="Economica"/>
              <a:cs typeface="Economica"/>
              <a:sym typeface="Economica"/>
            </a:endParaRPr>
          </a:p>
          <a:p>
            <a:pPr marL="546100" lvl="1" indent="0">
              <a:buClr>
                <a:srgbClr val="CCB400"/>
              </a:buClr>
              <a:buSzPct val="100000"/>
              <a:buNone/>
            </a:pPr>
            <a:r>
              <a:rPr lang="en-US" sz="2100" b="1" i="1" dirty="0">
                <a:solidFill>
                  <a:srgbClr val="646B86"/>
                </a:solidFill>
                <a:ea typeface="Economica"/>
                <a:cs typeface="Economica"/>
                <a:sym typeface="Economica"/>
              </a:rPr>
              <a:t>s</a:t>
            </a:r>
            <a:r>
              <a:rPr lang="en-US" sz="2100" b="1" i="1" dirty="0" smtClean="0">
                <a:solidFill>
                  <a:srgbClr val="646B86"/>
                </a:solidFill>
                <a:ea typeface="Economica"/>
                <a:cs typeface="Economica"/>
                <a:sym typeface="Economica"/>
              </a:rPr>
              <a:t>hout outs and inside jokes</a:t>
            </a:r>
            <a:endParaRPr lang="en-US" sz="2100" b="1" i="1" dirty="0">
              <a:solidFill>
                <a:srgbClr val="646B86"/>
              </a:solidFill>
              <a:ea typeface="Economica"/>
              <a:cs typeface="Economica"/>
              <a:sym typeface="Economica"/>
            </a:endParaRPr>
          </a:p>
          <a:p>
            <a:pPr marL="1463040" lvl="3" indent="-368300">
              <a:buClr>
                <a:srgbClr val="8C7B70"/>
              </a:buClr>
              <a:buSzPct val="100000"/>
              <a:buFont typeface="Arial" panose="020B0604020202020204" pitchFamily="34" charset="0"/>
              <a:buChar char="•"/>
            </a:pPr>
            <a:r>
              <a:rPr lang="en-US" sz="1900" dirty="0" smtClean="0">
                <a:solidFill>
                  <a:srgbClr val="646B86"/>
                </a:solidFill>
                <a:ea typeface="Economica"/>
                <a:cs typeface="Economica"/>
                <a:sym typeface="Economica"/>
              </a:rPr>
              <a:t>allow writer to identify with specific audience or linguistic population</a:t>
            </a:r>
            <a:endParaRPr lang="en-US" sz="1900" dirty="0">
              <a:solidFill>
                <a:srgbClr val="646B86"/>
              </a:solidFill>
              <a:ea typeface="Economica"/>
              <a:cs typeface="Economica"/>
              <a:sym typeface="Economica"/>
            </a:endParaRPr>
          </a:p>
          <a:p>
            <a:pPr marL="1463040" lvl="3" indent="-368300">
              <a:buClr>
                <a:srgbClr val="8C7B70"/>
              </a:buClr>
              <a:buSzPct val="100000"/>
              <a:buFont typeface="Arial" panose="020B0604020202020204" pitchFamily="34" charset="0"/>
              <a:buChar char="•"/>
            </a:pPr>
            <a:r>
              <a:rPr lang="en-US" sz="1900" dirty="0" smtClean="0">
                <a:solidFill>
                  <a:srgbClr val="646B86"/>
                </a:solidFill>
                <a:ea typeface="Economica"/>
                <a:cs typeface="Economica"/>
                <a:sym typeface="Economica"/>
              </a:rPr>
              <a:t>establish rapport or solidarity with the audience</a:t>
            </a:r>
          </a:p>
          <a:p>
            <a:pPr marL="1463040" lvl="3" indent="-368300">
              <a:buClr>
                <a:srgbClr val="8C7B70"/>
              </a:buClr>
              <a:buSzPct val="100000"/>
              <a:buFont typeface="Arial" panose="020B0604020202020204" pitchFamily="34" charset="0"/>
              <a:buChar char="•"/>
            </a:pPr>
            <a:endParaRPr lang="en-US" dirty="0">
              <a:solidFill>
                <a:srgbClr val="646B86"/>
              </a:solidFill>
              <a:ea typeface="Economica"/>
              <a:cs typeface="Economica"/>
              <a:sym typeface="Economica"/>
            </a:endParaRPr>
          </a:p>
          <a:p>
            <a:pPr lvl="0" rtl="0">
              <a:spcBef>
                <a:spcPts val="0"/>
              </a:spcBef>
              <a:buNone/>
            </a:pPr>
            <a:endParaRPr dirty="0"/>
          </a:p>
        </p:txBody>
      </p:sp>
    </p:spTree>
    <p:extLst>
      <p:ext uri="{BB962C8B-B14F-4D97-AF65-F5344CB8AC3E}">
        <p14:creationId xmlns:p14="http://schemas.microsoft.com/office/powerpoint/2010/main" val="1613022028"/>
      </p:ext>
    </p:extLst>
  </p:cSld>
  <p:clrMapOvr>
    <a:masterClrMapping/>
  </p:clrMapOvr>
  <p:transition spd="slow">
    <p:cut/>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sp>
        <p:nvSpPr>
          <p:cNvPr id="136" name="Shape 136"/>
          <p:cNvSpPr txBox="1">
            <a:spLocks noGrp="1"/>
          </p:cNvSpPr>
          <p:nvPr>
            <p:ph type="title"/>
          </p:nvPr>
        </p:nvSpPr>
        <p:spPr>
          <a:xfrm>
            <a:off x="381000" y="133350"/>
            <a:ext cx="8520599" cy="668602"/>
          </a:xfrm>
          <a:prstGeom prst="rect">
            <a:avLst/>
          </a:prstGeom>
        </p:spPr>
        <p:txBody>
          <a:bodyPr lIns="91425" tIns="91425" rIns="91425" bIns="91425" anchor="b" anchorCtr="0">
            <a:noAutofit/>
          </a:bodyPr>
          <a:lstStyle/>
          <a:p>
            <a:pPr lvl="0">
              <a:spcBef>
                <a:spcPts val="0"/>
              </a:spcBef>
              <a:buNone/>
            </a:pPr>
            <a:r>
              <a:rPr lang="en" sz="2800" dirty="0" smtClean="0">
                <a:solidFill>
                  <a:schemeClr val="tx2"/>
                </a:solidFill>
              </a:rPr>
              <a:t>References and Code-Meshing Resources</a:t>
            </a:r>
            <a:endParaRPr lang="en" sz="2800" dirty="0">
              <a:solidFill>
                <a:schemeClr val="tx2"/>
              </a:solidFill>
            </a:endParaRPr>
          </a:p>
        </p:txBody>
      </p:sp>
      <p:sp>
        <p:nvSpPr>
          <p:cNvPr id="137" name="Shape 137"/>
          <p:cNvSpPr txBox="1">
            <a:spLocks noGrp="1"/>
          </p:cNvSpPr>
          <p:nvPr>
            <p:ph type="body" idx="1"/>
          </p:nvPr>
        </p:nvSpPr>
        <p:spPr>
          <a:xfrm>
            <a:off x="152400" y="1225225"/>
            <a:ext cx="8839200" cy="3354000"/>
          </a:xfrm>
          <a:prstGeom prst="rect">
            <a:avLst/>
          </a:prstGeom>
        </p:spPr>
        <p:txBody>
          <a:bodyPr lIns="91425" tIns="91425" rIns="91425" bIns="91425" anchor="t" anchorCtr="0">
            <a:noAutofit/>
          </a:bodyPr>
          <a:lstStyle/>
          <a:p>
            <a:pPr marL="0" indent="0">
              <a:buNone/>
            </a:pPr>
            <a:r>
              <a:rPr lang="en-US" sz="1400" kern="0" dirty="0">
                <a:solidFill>
                  <a:srgbClr val="000000"/>
                </a:solidFill>
                <a:ea typeface="Arial"/>
                <a:cs typeface="Arial"/>
                <a:sym typeface="Arial"/>
              </a:rPr>
              <a:t>Baugh, J. (2000). </a:t>
            </a:r>
            <a:r>
              <a:rPr lang="en-US" sz="1400" i="1" kern="0" dirty="0">
                <a:solidFill>
                  <a:srgbClr val="000000"/>
                </a:solidFill>
                <a:ea typeface="Arial"/>
                <a:cs typeface="Arial"/>
                <a:sym typeface="Arial"/>
              </a:rPr>
              <a:t>Beyond </a:t>
            </a:r>
            <a:r>
              <a:rPr lang="en-US" sz="1400" i="1" kern="0" dirty="0" err="1">
                <a:solidFill>
                  <a:srgbClr val="000000"/>
                </a:solidFill>
                <a:ea typeface="Arial"/>
                <a:cs typeface="Arial"/>
                <a:sym typeface="Arial"/>
              </a:rPr>
              <a:t>ebonics</a:t>
            </a:r>
            <a:r>
              <a:rPr lang="en-US" sz="1400" i="1" kern="0" dirty="0">
                <a:solidFill>
                  <a:srgbClr val="000000"/>
                </a:solidFill>
                <a:ea typeface="Arial"/>
                <a:cs typeface="Arial"/>
                <a:sym typeface="Arial"/>
              </a:rPr>
              <a:t>: Linguistic pride and racial prejudice</a:t>
            </a:r>
            <a:r>
              <a:rPr lang="en-US" sz="1400" kern="0" dirty="0">
                <a:solidFill>
                  <a:srgbClr val="000000"/>
                </a:solidFill>
                <a:ea typeface="Arial"/>
                <a:cs typeface="Arial"/>
                <a:sym typeface="Arial"/>
              </a:rPr>
              <a:t>. </a:t>
            </a:r>
            <a:r>
              <a:rPr lang="en-US" sz="1400" kern="0" dirty="0" smtClean="0">
                <a:solidFill>
                  <a:srgbClr val="000000"/>
                </a:solidFill>
                <a:ea typeface="Arial"/>
                <a:cs typeface="Arial"/>
                <a:sym typeface="Arial"/>
              </a:rPr>
              <a:t>New York</a:t>
            </a:r>
            <a:r>
              <a:rPr lang="en-US" sz="1400" kern="0" dirty="0">
                <a:solidFill>
                  <a:srgbClr val="000000"/>
                </a:solidFill>
                <a:ea typeface="Arial"/>
                <a:cs typeface="Arial"/>
                <a:sym typeface="Arial"/>
              </a:rPr>
              <a:t>: Oxford University Press. </a:t>
            </a:r>
            <a:endParaRPr lang="en-US" sz="1400" kern="0" dirty="0" smtClean="0">
              <a:solidFill>
                <a:srgbClr val="000000"/>
              </a:solidFill>
              <a:ea typeface="Arial"/>
              <a:cs typeface="Arial"/>
              <a:sym typeface="Arial"/>
            </a:endParaRPr>
          </a:p>
          <a:p>
            <a:pPr marL="0" indent="0">
              <a:buNone/>
            </a:pPr>
            <a:r>
              <a:rPr lang="en-US" sz="1400" kern="0" dirty="0">
                <a:solidFill>
                  <a:srgbClr val="000000"/>
                </a:solidFill>
                <a:ea typeface="Arial"/>
                <a:cs typeface="Arial"/>
                <a:sym typeface="Arial"/>
              </a:rPr>
              <a:t>Calhoun, Adam J.  (2016, February 15). Punctuation in novels. [Blog. </a:t>
            </a:r>
            <a:r>
              <a:rPr lang="en-US" sz="1400" kern="0" dirty="0" smtClean="0">
                <a:solidFill>
                  <a:srgbClr val="000000"/>
                </a:solidFill>
                <a:ea typeface="Arial"/>
                <a:cs typeface="Arial"/>
                <a:sym typeface="Arial"/>
              </a:rPr>
              <a:t>Medium.com</a:t>
            </a:r>
            <a:r>
              <a:rPr lang="en-US" sz="1400" kern="0" dirty="0">
                <a:solidFill>
                  <a:srgbClr val="000000"/>
                </a:solidFill>
                <a:ea typeface="Arial"/>
                <a:cs typeface="Arial"/>
                <a:sym typeface="Arial"/>
              </a:rPr>
              <a:t>]. Retrieved from </a:t>
            </a:r>
            <a:r>
              <a:rPr lang="en-US" sz="1400" kern="0" dirty="0" smtClean="0">
                <a:solidFill>
                  <a:srgbClr val="000000"/>
                </a:solidFill>
                <a:ea typeface="Arial"/>
                <a:cs typeface="Arial"/>
                <a:sym typeface="Arial"/>
              </a:rPr>
              <a:t>	</a:t>
            </a:r>
            <a:r>
              <a:rPr lang="en-US" sz="1400" kern="0" dirty="0" smtClean="0">
                <a:solidFill>
                  <a:srgbClr val="000000"/>
                </a:solidFill>
                <a:ea typeface="Arial"/>
                <a:cs typeface="Arial"/>
                <a:sym typeface="Arial"/>
                <a:hlinkClick r:id="rId3"/>
              </a:rPr>
              <a:t>https</a:t>
            </a:r>
            <a:r>
              <a:rPr lang="en-US" sz="1400" kern="0" dirty="0">
                <a:solidFill>
                  <a:srgbClr val="000000"/>
                </a:solidFill>
                <a:ea typeface="Arial"/>
                <a:cs typeface="Arial"/>
                <a:sym typeface="Arial"/>
                <a:hlinkClick r:id="rId3"/>
              </a:rPr>
              <a:t>://medium.com/@</a:t>
            </a:r>
            <a:r>
              <a:rPr lang="en-US" sz="1400" kern="0" dirty="0" smtClean="0">
                <a:solidFill>
                  <a:srgbClr val="000000"/>
                </a:solidFill>
                <a:ea typeface="Arial"/>
                <a:cs typeface="Arial"/>
                <a:sym typeface="Arial"/>
                <a:hlinkClick r:id="rId3"/>
              </a:rPr>
              <a:t>neuroecology/punctuation-in-novels- 8f316d542ec4</a:t>
            </a:r>
            <a:r>
              <a:rPr lang="en-US" sz="1400" kern="0" dirty="0">
                <a:solidFill>
                  <a:srgbClr val="000000"/>
                </a:solidFill>
                <a:ea typeface="Arial"/>
                <a:cs typeface="Arial"/>
                <a:sym typeface="Arial"/>
                <a:hlinkClick r:id="rId3"/>
              </a:rPr>
              <a:t>#.</a:t>
            </a:r>
            <a:r>
              <a:rPr lang="en-US" sz="1400" kern="0" dirty="0" smtClean="0">
                <a:solidFill>
                  <a:srgbClr val="000000"/>
                </a:solidFill>
                <a:ea typeface="Arial"/>
                <a:cs typeface="Arial"/>
                <a:sym typeface="Arial"/>
                <a:hlinkClick r:id="rId3"/>
              </a:rPr>
              <a:t>24it9xdqf</a:t>
            </a:r>
            <a:endParaRPr lang="en-US" sz="1400" kern="0" dirty="0" smtClean="0">
              <a:solidFill>
                <a:srgbClr val="000000"/>
              </a:solidFill>
              <a:ea typeface="Arial"/>
              <a:cs typeface="Arial"/>
              <a:sym typeface="Arial"/>
            </a:endParaRPr>
          </a:p>
          <a:p>
            <a:pPr marL="0" indent="0">
              <a:buNone/>
            </a:pPr>
            <a:r>
              <a:rPr lang="en-US" sz="1400" dirty="0" err="1"/>
              <a:t>Díaz</a:t>
            </a:r>
            <a:r>
              <a:rPr lang="en-US" sz="1400" dirty="0"/>
              <a:t>, </a:t>
            </a:r>
            <a:r>
              <a:rPr lang="en-US" sz="1400" dirty="0" err="1"/>
              <a:t>Junot</a:t>
            </a:r>
            <a:r>
              <a:rPr lang="en-US" sz="1400" dirty="0"/>
              <a:t>. (2007). </a:t>
            </a:r>
            <a:r>
              <a:rPr lang="en-US" sz="1400" i="1" dirty="0"/>
              <a:t>The </a:t>
            </a:r>
            <a:r>
              <a:rPr lang="en-US" sz="1400" i="1" dirty="0" smtClean="0"/>
              <a:t>brief wondrous life </a:t>
            </a:r>
            <a:r>
              <a:rPr lang="en-US" sz="1400" i="1" dirty="0"/>
              <a:t>of Oscar </a:t>
            </a:r>
            <a:r>
              <a:rPr lang="en-US" sz="1400" i="1" dirty="0" err="1"/>
              <a:t>Wao</a:t>
            </a:r>
            <a:r>
              <a:rPr lang="en-US" sz="1400" dirty="0"/>
              <a:t>. New York: Riverhead </a:t>
            </a:r>
            <a:r>
              <a:rPr lang="en-US" sz="1400" dirty="0" smtClean="0"/>
              <a:t>Books.</a:t>
            </a:r>
            <a:endParaRPr lang="en-US" sz="1400" dirty="0"/>
          </a:p>
          <a:p>
            <a:pPr marL="0" indent="0">
              <a:buNone/>
            </a:pPr>
            <a:r>
              <a:rPr lang="en-US" sz="1400" dirty="0" smtClean="0"/>
              <a:t>Morrison</a:t>
            </a:r>
            <a:r>
              <a:rPr lang="en-US" sz="1400" dirty="0"/>
              <a:t>, Toni</a:t>
            </a:r>
            <a:r>
              <a:rPr lang="en-US" sz="1400" dirty="0" smtClean="0"/>
              <a:t>. (1987). </a:t>
            </a:r>
            <a:r>
              <a:rPr lang="en-US" sz="1400" i="1" dirty="0"/>
              <a:t>Beloved</a:t>
            </a:r>
            <a:r>
              <a:rPr lang="en-US" sz="1400" dirty="0"/>
              <a:t>. New York: Knopf</a:t>
            </a:r>
          </a:p>
          <a:p>
            <a:pPr marL="0" indent="0">
              <a:buNone/>
            </a:pPr>
            <a:r>
              <a:rPr lang="en-US" sz="1400" dirty="0" err="1" smtClean="0"/>
              <a:t>Palacas</a:t>
            </a:r>
            <a:r>
              <a:rPr lang="en-US" sz="1400" dirty="0"/>
              <a:t>, A. L. (1989). Parentheticals and personal voice. </a:t>
            </a:r>
            <a:r>
              <a:rPr lang="en-US" sz="1400" i="1" dirty="0"/>
              <a:t>Written Communication</a:t>
            </a:r>
            <a:r>
              <a:rPr lang="en-US" sz="1400" dirty="0"/>
              <a:t>, </a:t>
            </a:r>
            <a:r>
              <a:rPr lang="en-US" sz="1400" i="1" dirty="0" smtClean="0"/>
              <a:t>6</a:t>
            </a:r>
            <a:r>
              <a:rPr lang="en-US" sz="1400" dirty="0" smtClean="0"/>
              <a:t>(4</a:t>
            </a:r>
            <a:r>
              <a:rPr lang="en-US" sz="1400" dirty="0"/>
              <a:t>), 506-527.</a:t>
            </a:r>
          </a:p>
          <a:p>
            <a:pPr marL="0" indent="0">
              <a:buNone/>
            </a:pPr>
            <a:r>
              <a:rPr lang="en-US" sz="1400" dirty="0" err="1" smtClean="0"/>
              <a:t>Risner</a:t>
            </a:r>
            <a:r>
              <a:rPr lang="en-US" sz="1400" dirty="0"/>
              <a:t>, D. (2014). Gender problems in Western theatrical dance: Little girls, big </a:t>
            </a:r>
            <a:r>
              <a:rPr lang="en-US" sz="1400" dirty="0" smtClean="0"/>
              <a:t>sissies </a:t>
            </a:r>
            <a:r>
              <a:rPr lang="en-US" sz="1400" dirty="0"/>
              <a:t>&amp; </a:t>
            </a:r>
            <a:r>
              <a:rPr lang="en-US" sz="1400" dirty="0" smtClean="0"/>
              <a:t>the 'Baryshnikov 	Complex</a:t>
            </a:r>
            <a:r>
              <a:rPr lang="en-US" sz="1400" dirty="0"/>
              <a:t>'. </a:t>
            </a:r>
            <a:r>
              <a:rPr lang="en-US" sz="1400" i="1" dirty="0"/>
              <a:t>International Journal of Education </a:t>
            </a:r>
            <a:r>
              <a:rPr lang="en-US" sz="1400" i="1" dirty="0" smtClean="0"/>
              <a:t>&amp; </a:t>
            </a:r>
            <a:r>
              <a:rPr lang="en-US" sz="1400" i="1" dirty="0"/>
              <a:t>the Arts</a:t>
            </a:r>
            <a:r>
              <a:rPr lang="en-US" sz="1400" dirty="0"/>
              <a:t>, </a:t>
            </a:r>
            <a:r>
              <a:rPr lang="en-US" sz="1400" i="1" dirty="0"/>
              <a:t>15</a:t>
            </a:r>
            <a:r>
              <a:rPr lang="en-US" sz="1400" dirty="0"/>
              <a:t>(10).</a:t>
            </a:r>
          </a:p>
          <a:p>
            <a:pPr marL="0" lvl="0" indent="-457200">
              <a:buClr>
                <a:srgbClr val="000000"/>
              </a:buClr>
              <a:buSzPct val="100000"/>
              <a:buNone/>
            </a:pPr>
            <a:r>
              <a:rPr lang="en-US" sz="1400" kern="0" dirty="0" smtClean="0">
                <a:solidFill>
                  <a:srgbClr val="000000"/>
                </a:solidFill>
                <a:ea typeface="Arial"/>
                <a:cs typeface="Arial"/>
                <a:sym typeface="Arial"/>
              </a:rPr>
              <a:t>Shafer</a:t>
            </a:r>
            <a:r>
              <a:rPr lang="en-US" sz="1400" kern="0" dirty="0">
                <a:solidFill>
                  <a:srgbClr val="000000"/>
                </a:solidFill>
                <a:ea typeface="Arial"/>
                <a:cs typeface="Arial"/>
                <a:sym typeface="Arial"/>
              </a:rPr>
              <a:t>, G. (2007). Dialects, gender, and the writing class. </a:t>
            </a:r>
            <a:r>
              <a:rPr lang="en-US" sz="1400" i="1" kern="0" dirty="0">
                <a:solidFill>
                  <a:srgbClr val="000000"/>
                </a:solidFill>
                <a:ea typeface="Arial"/>
                <a:cs typeface="Arial"/>
                <a:sym typeface="Arial"/>
              </a:rPr>
              <a:t>Teaching English in the </a:t>
            </a:r>
            <a:r>
              <a:rPr lang="en-US" sz="1400" i="1" kern="0" dirty="0" smtClean="0">
                <a:solidFill>
                  <a:srgbClr val="000000"/>
                </a:solidFill>
                <a:ea typeface="Arial"/>
                <a:cs typeface="Arial"/>
                <a:sym typeface="Arial"/>
              </a:rPr>
              <a:t>Two </a:t>
            </a:r>
            <a:r>
              <a:rPr lang="en-US" sz="1400" i="1" kern="0" dirty="0">
                <a:solidFill>
                  <a:srgbClr val="000000"/>
                </a:solidFill>
                <a:ea typeface="Arial"/>
                <a:cs typeface="Arial"/>
                <a:sym typeface="Arial"/>
              </a:rPr>
              <a:t>Year College, 35</a:t>
            </a:r>
            <a:r>
              <a:rPr lang="en-US" sz="1400" kern="0" dirty="0">
                <a:solidFill>
                  <a:srgbClr val="000000"/>
                </a:solidFill>
                <a:ea typeface="Arial"/>
                <a:cs typeface="Arial"/>
                <a:sym typeface="Arial"/>
              </a:rPr>
              <a:t>(2), </a:t>
            </a:r>
            <a:r>
              <a:rPr lang="en-US" sz="1400" kern="0" dirty="0" smtClean="0">
                <a:solidFill>
                  <a:srgbClr val="000000"/>
                </a:solidFill>
                <a:ea typeface="Arial"/>
                <a:cs typeface="Arial"/>
                <a:sym typeface="Arial"/>
              </a:rPr>
              <a:t>	169-177.</a:t>
            </a:r>
          </a:p>
          <a:p>
            <a:pPr lvl="0">
              <a:buNone/>
            </a:pPr>
            <a:r>
              <a:rPr lang="en" sz="1400" u="sng" dirty="0" smtClean="0">
                <a:solidFill>
                  <a:schemeClr val="hlink"/>
                </a:solidFill>
                <a:hlinkClick r:id="rId4"/>
              </a:rPr>
              <a:t>http</a:t>
            </a:r>
            <a:r>
              <a:rPr lang="en" sz="1400" u="sng" dirty="0">
                <a:solidFill>
                  <a:schemeClr val="hlink"/>
                </a:solidFill>
                <a:hlinkClick r:id="rId4"/>
              </a:rPr>
              <a:t>://www.cc.com/video-clips/qvrhhj/key-and-peele-phone-call</a:t>
            </a:r>
          </a:p>
          <a:p>
            <a:pPr lvl="0">
              <a:buNone/>
            </a:pPr>
            <a:r>
              <a:rPr lang="en" sz="1400" u="sng" dirty="0">
                <a:solidFill>
                  <a:schemeClr val="hlink"/>
                </a:solidFill>
                <a:hlinkClick r:id="rId5"/>
              </a:rPr>
              <a:t>http://www.ted.com/talks/jamila_lyiscott_3_ways_to_speak_english</a:t>
            </a:r>
          </a:p>
          <a:p>
            <a:pPr lvl="0">
              <a:buNone/>
            </a:pPr>
            <a:r>
              <a:rPr lang="en" sz="1400" dirty="0"/>
              <a:t>NPR Code Switch </a:t>
            </a:r>
            <a:r>
              <a:rPr lang="en" sz="1400" dirty="0" smtClean="0"/>
              <a:t>blog: </a:t>
            </a:r>
            <a:r>
              <a:rPr lang="en" sz="1400" u="sng" dirty="0" smtClean="0">
                <a:solidFill>
                  <a:schemeClr val="hlink"/>
                </a:solidFill>
                <a:hlinkClick r:id="rId6"/>
              </a:rPr>
              <a:t>http</a:t>
            </a:r>
            <a:r>
              <a:rPr lang="en" sz="1400" u="sng" dirty="0">
                <a:solidFill>
                  <a:schemeClr val="hlink"/>
                </a:solidFill>
                <a:hlinkClick r:id="rId6"/>
              </a:rPr>
              <a:t>://</a:t>
            </a:r>
            <a:r>
              <a:rPr lang="en" sz="1400" u="sng" dirty="0" smtClean="0">
                <a:solidFill>
                  <a:schemeClr val="hlink"/>
                </a:solidFill>
                <a:hlinkClick r:id="rId6"/>
              </a:rPr>
              <a:t>www.npr.org/sections/codeswitch/2015/01/29/382437460/challenging-the-whiteness-of-public-radio</a:t>
            </a:r>
          </a:p>
          <a:p>
            <a:pPr lvl="0">
              <a:buNone/>
            </a:pPr>
            <a:r>
              <a:rPr lang="en-US" sz="1400" dirty="0" smtClean="0"/>
              <a:t>Yale Grammatical Diversity Project, English in </a:t>
            </a:r>
            <a:r>
              <a:rPr lang="en-US" sz="1400" dirty="0"/>
              <a:t>North America: </a:t>
            </a:r>
            <a:r>
              <a:rPr lang="en-US" sz="1400" dirty="0">
                <a:hlinkClick r:id="rId7"/>
              </a:rPr>
              <a:t>http://microsyntax.sites.yale.edu</a:t>
            </a:r>
            <a:r>
              <a:rPr lang="en-US" sz="1400" dirty="0" smtClean="0">
                <a:hlinkClick r:id="rId7"/>
              </a:rPr>
              <a:t>/</a:t>
            </a:r>
            <a:endParaRPr lang="en-US" sz="1400" dirty="0" smtClean="0"/>
          </a:p>
          <a:p>
            <a:pPr lvl="0">
              <a:buNone/>
            </a:pPr>
            <a:endParaRPr sz="1400" dirty="0"/>
          </a:p>
        </p:txBody>
      </p:sp>
    </p:spTree>
  </p:cSld>
  <p:clrMapOvr>
    <a:masterClrMapping/>
  </p:clrMapOvr>
  <p:transition spd="slow">
    <p:cut/>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Shape 142"/>
          <p:cNvSpPr txBox="1">
            <a:spLocks noGrp="1"/>
          </p:cNvSpPr>
          <p:nvPr>
            <p:ph type="title"/>
          </p:nvPr>
        </p:nvSpPr>
        <p:spPr>
          <a:xfrm>
            <a:off x="304800" y="209550"/>
            <a:ext cx="8520599" cy="566352"/>
          </a:xfrm>
          <a:prstGeom prst="rect">
            <a:avLst/>
          </a:prstGeom>
        </p:spPr>
        <p:txBody>
          <a:bodyPr lIns="91425" tIns="91425" rIns="91425" bIns="91425" anchor="b" anchorCtr="0">
            <a:noAutofit/>
          </a:bodyPr>
          <a:lstStyle/>
          <a:p>
            <a:pPr lvl="0">
              <a:spcBef>
                <a:spcPts val="0"/>
              </a:spcBef>
              <a:buNone/>
            </a:pPr>
            <a:r>
              <a:rPr lang="en" b="1" dirty="0" smtClean="0">
                <a:solidFill>
                  <a:schemeClr val="tx2"/>
                </a:solidFill>
              </a:rPr>
              <a:t>Facilitated Group Activities</a:t>
            </a:r>
            <a:r>
              <a:rPr lang="en" b="1" dirty="0">
                <a:solidFill>
                  <a:schemeClr val="tx2"/>
                </a:solidFill>
              </a:rPr>
              <a:t>!</a:t>
            </a:r>
          </a:p>
        </p:txBody>
      </p:sp>
      <p:sp>
        <p:nvSpPr>
          <p:cNvPr id="143" name="Shape 143"/>
          <p:cNvSpPr txBox="1">
            <a:spLocks noGrp="1"/>
          </p:cNvSpPr>
          <p:nvPr>
            <p:ph type="body" idx="1"/>
          </p:nvPr>
        </p:nvSpPr>
        <p:spPr>
          <a:xfrm>
            <a:off x="0" y="1352550"/>
            <a:ext cx="8991600" cy="3150475"/>
          </a:xfrm>
          <a:prstGeom prst="rect">
            <a:avLst/>
          </a:prstGeom>
        </p:spPr>
        <p:txBody>
          <a:bodyPr lIns="91425" tIns="91425" rIns="91425" bIns="91425" anchor="t" anchorCtr="0">
            <a:noAutofit/>
          </a:bodyPr>
          <a:lstStyle/>
          <a:p>
            <a:pPr marL="457200" lvl="0" indent="-228600" rtl="0">
              <a:spcBef>
                <a:spcPts val="0"/>
              </a:spcBef>
            </a:pPr>
            <a:r>
              <a:rPr lang="en" sz="2800" b="1" dirty="0" smtClean="0">
                <a:solidFill>
                  <a:schemeClr val="tx2"/>
                </a:solidFill>
              </a:rPr>
              <a:t>Sarah and Stella: </a:t>
            </a:r>
            <a:r>
              <a:rPr lang="en" sz="2800" b="1" dirty="0">
                <a:solidFill>
                  <a:schemeClr val="tx2"/>
                </a:solidFill>
              </a:rPr>
              <a:t>analyzing code-meshed academic </a:t>
            </a:r>
            <a:r>
              <a:rPr lang="en" sz="2800" b="1" dirty="0" smtClean="0">
                <a:solidFill>
                  <a:schemeClr val="tx2"/>
                </a:solidFill>
              </a:rPr>
              <a:t>papers</a:t>
            </a:r>
          </a:p>
          <a:p>
            <a:pPr marL="457200" lvl="0" indent="-228600" rtl="0">
              <a:spcBef>
                <a:spcPts val="0"/>
              </a:spcBef>
            </a:pPr>
            <a:endParaRPr lang="en" sz="2400" b="1" dirty="0">
              <a:solidFill>
                <a:schemeClr val="tx2"/>
              </a:solidFill>
            </a:endParaRPr>
          </a:p>
          <a:p>
            <a:pPr marL="457200" lvl="0" indent="-228600" rtl="0">
              <a:spcBef>
                <a:spcPts val="0"/>
              </a:spcBef>
            </a:pPr>
            <a:r>
              <a:rPr lang="en" sz="2800" b="1" dirty="0">
                <a:solidFill>
                  <a:schemeClr val="tx2"/>
                </a:solidFill>
              </a:rPr>
              <a:t>Suzanne: in-class </a:t>
            </a:r>
            <a:r>
              <a:rPr lang="en" sz="2800" b="1" dirty="0" smtClean="0">
                <a:solidFill>
                  <a:schemeClr val="tx2"/>
                </a:solidFill>
              </a:rPr>
              <a:t>activities</a:t>
            </a:r>
          </a:p>
          <a:p>
            <a:pPr marL="457200" lvl="0" indent="-228600" rtl="0">
              <a:spcBef>
                <a:spcPts val="0"/>
              </a:spcBef>
            </a:pPr>
            <a:endParaRPr lang="en" sz="2400" b="1" dirty="0">
              <a:solidFill>
                <a:schemeClr val="tx2"/>
              </a:solidFill>
            </a:endParaRPr>
          </a:p>
          <a:p>
            <a:pPr marL="457200" lvl="0" indent="-228600" rtl="0">
              <a:spcBef>
                <a:spcPts val="0"/>
              </a:spcBef>
            </a:pPr>
            <a:r>
              <a:rPr lang="en" sz="2800" b="1" dirty="0">
                <a:solidFill>
                  <a:schemeClr val="tx2"/>
                </a:solidFill>
              </a:rPr>
              <a:t>Whitney: formal assignments/argumentative papers</a:t>
            </a:r>
          </a:p>
          <a:p>
            <a:pPr lvl="0" rtl="0">
              <a:spcBef>
                <a:spcPts val="0"/>
              </a:spcBef>
              <a:buNone/>
            </a:pPr>
            <a:endParaRPr dirty="0"/>
          </a:p>
        </p:txBody>
      </p:sp>
    </p:spTree>
  </p:cSld>
  <p:clrMapOvr>
    <a:masterClrMapping/>
  </p:clrMapOvr>
  <p:transition spd="slow">
    <p:cut/>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Code-Meshing Workshop</a:t>
            </a:r>
            <a:endParaRPr lang="en-US" b="1" dirty="0"/>
          </a:p>
        </p:txBody>
      </p:sp>
      <p:sp>
        <p:nvSpPr>
          <p:cNvPr id="3" name="Content Placeholder 2"/>
          <p:cNvSpPr>
            <a:spLocks noGrp="1"/>
          </p:cNvSpPr>
          <p:nvPr>
            <p:ph sz="quarter" idx="1"/>
          </p:nvPr>
        </p:nvSpPr>
        <p:spPr>
          <a:xfrm>
            <a:off x="152400" y="1352550"/>
            <a:ext cx="8839200" cy="3221736"/>
          </a:xfrm>
        </p:spPr>
        <p:txBody>
          <a:bodyPr>
            <a:normAutofit fontScale="62500" lnSpcReduction="20000"/>
          </a:bodyPr>
          <a:lstStyle/>
          <a:p>
            <a:pPr marL="514350" indent="-514350">
              <a:buFont typeface="+mj-lt"/>
              <a:buAutoNum type="arabicPeriod"/>
            </a:pPr>
            <a:r>
              <a:rPr lang="en-US" sz="3000" b="1" dirty="0">
                <a:solidFill>
                  <a:schemeClr val="tx2">
                    <a:lumMod val="75000"/>
                  </a:schemeClr>
                </a:solidFill>
              </a:rPr>
              <a:t>Please </a:t>
            </a:r>
            <a:r>
              <a:rPr lang="en-US" sz="3000" b="1" dirty="0" smtClean="0">
                <a:solidFill>
                  <a:schemeClr val="tx2">
                    <a:lumMod val="75000"/>
                  </a:schemeClr>
                </a:solidFill>
              </a:rPr>
              <a:t>give us feedback on </a:t>
            </a:r>
            <a:r>
              <a:rPr lang="en-US" sz="3000" b="1" dirty="0">
                <a:solidFill>
                  <a:schemeClr val="tx2">
                    <a:lumMod val="75000"/>
                  </a:schemeClr>
                </a:solidFill>
              </a:rPr>
              <a:t>the overall effectiveness of this workshop.  If you thought it was ineffective/not useful, please explain why.</a:t>
            </a:r>
          </a:p>
          <a:p>
            <a:pPr marL="514350" indent="-514350">
              <a:buFont typeface="+mj-lt"/>
              <a:buAutoNum type="arabicPeriod"/>
            </a:pPr>
            <a:endParaRPr lang="en-US" sz="3000" b="1" dirty="0">
              <a:solidFill>
                <a:schemeClr val="tx2">
                  <a:lumMod val="75000"/>
                </a:schemeClr>
              </a:solidFill>
            </a:endParaRPr>
          </a:p>
          <a:p>
            <a:pPr marL="514350" indent="-514350">
              <a:buFont typeface="+mj-lt"/>
              <a:buAutoNum type="arabicPeriod"/>
            </a:pPr>
            <a:r>
              <a:rPr lang="en-US" sz="3000" b="1" dirty="0">
                <a:solidFill>
                  <a:schemeClr val="tx2">
                    <a:lumMod val="75000"/>
                  </a:schemeClr>
                </a:solidFill>
              </a:rPr>
              <a:t>How well did this workshop help you to understand the usefulness of code-meshing as a pedagogical tool?</a:t>
            </a:r>
          </a:p>
          <a:p>
            <a:pPr marL="514350" indent="-514350">
              <a:buFont typeface="+mj-lt"/>
              <a:buAutoNum type="arabicPeriod"/>
            </a:pPr>
            <a:endParaRPr lang="en-US" sz="3000" b="1" dirty="0">
              <a:solidFill>
                <a:schemeClr val="tx2">
                  <a:lumMod val="75000"/>
                </a:schemeClr>
              </a:solidFill>
            </a:endParaRPr>
          </a:p>
          <a:p>
            <a:pPr marL="514350" indent="-514350">
              <a:buFont typeface="+mj-lt"/>
              <a:buAutoNum type="arabicPeriod"/>
            </a:pPr>
            <a:r>
              <a:rPr lang="en-US" sz="3000" b="1" dirty="0">
                <a:solidFill>
                  <a:schemeClr val="tx2">
                    <a:lumMod val="75000"/>
                  </a:schemeClr>
                </a:solidFill>
              </a:rPr>
              <a:t>How well did this workshop help you to think about how you might incorporate code-meshing into your writing classes?</a:t>
            </a:r>
          </a:p>
          <a:p>
            <a:pPr marL="514350" indent="-514350">
              <a:buFont typeface="+mj-lt"/>
              <a:buAutoNum type="arabicPeriod"/>
            </a:pPr>
            <a:endParaRPr lang="en-US" sz="3000" b="1" dirty="0">
              <a:solidFill>
                <a:schemeClr val="tx2">
                  <a:lumMod val="75000"/>
                </a:schemeClr>
              </a:solidFill>
            </a:endParaRPr>
          </a:p>
          <a:p>
            <a:pPr marL="514350" indent="-514350">
              <a:buFont typeface="+mj-lt"/>
              <a:buAutoNum type="arabicPeriod"/>
            </a:pPr>
            <a:r>
              <a:rPr lang="en-US" sz="3000" b="1" dirty="0">
                <a:solidFill>
                  <a:schemeClr val="tx2">
                    <a:lumMod val="75000"/>
                  </a:schemeClr>
                </a:solidFill>
              </a:rPr>
              <a:t>Is there anything we didn’t cover that you wish we had?  Suggestions</a:t>
            </a:r>
            <a:r>
              <a:rPr lang="en-US" dirty="0">
                <a:solidFill>
                  <a:schemeClr val="tx2">
                    <a:lumMod val="75000"/>
                  </a:schemeClr>
                </a:solidFill>
              </a:rPr>
              <a:t>?</a:t>
            </a:r>
          </a:p>
          <a:p>
            <a:endParaRPr lang="en-US" dirty="0">
              <a:solidFill>
                <a:schemeClr val="tx2">
                  <a:lumMod val="75000"/>
                </a:schemeClr>
              </a:solidFill>
            </a:endParaRPr>
          </a:p>
        </p:txBody>
      </p:sp>
    </p:spTree>
    <p:extLst>
      <p:ext uri="{BB962C8B-B14F-4D97-AF65-F5344CB8AC3E}">
        <p14:creationId xmlns:p14="http://schemas.microsoft.com/office/powerpoint/2010/main" val="11971599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sp>
        <p:nvSpPr>
          <p:cNvPr id="68" name="Shape 68"/>
          <p:cNvSpPr txBox="1">
            <a:spLocks noGrp="1"/>
          </p:cNvSpPr>
          <p:nvPr>
            <p:ph type="title"/>
          </p:nvPr>
        </p:nvSpPr>
        <p:spPr>
          <a:xfrm>
            <a:off x="152400" y="285750"/>
            <a:ext cx="8839200" cy="533400"/>
          </a:xfrm>
          <a:prstGeom prst="rect">
            <a:avLst/>
          </a:prstGeom>
        </p:spPr>
        <p:txBody>
          <a:bodyPr lIns="91425" tIns="91425" rIns="91425" bIns="91425" anchor="b" anchorCtr="0">
            <a:noAutofit/>
          </a:bodyPr>
          <a:lstStyle/>
          <a:p>
            <a:pPr lvl="0" rtl="0">
              <a:spcBef>
                <a:spcPts val="0"/>
              </a:spcBef>
              <a:buNone/>
            </a:pPr>
            <a:r>
              <a:rPr lang="en" b="1" dirty="0">
                <a:solidFill>
                  <a:schemeClr val="tx2"/>
                </a:solidFill>
              </a:rPr>
              <a:t>What is code-meshing?</a:t>
            </a:r>
          </a:p>
        </p:txBody>
      </p:sp>
      <p:sp>
        <p:nvSpPr>
          <p:cNvPr id="69" name="Shape 69"/>
          <p:cNvSpPr txBox="1">
            <a:spLocks noGrp="1"/>
          </p:cNvSpPr>
          <p:nvPr>
            <p:ph type="body" idx="1"/>
          </p:nvPr>
        </p:nvSpPr>
        <p:spPr>
          <a:xfrm>
            <a:off x="381000" y="1047750"/>
            <a:ext cx="8382000" cy="3733800"/>
          </a:xfrm>
          <a:prstGeom prst="rect">
            <a:avLst/>
          </a:prstGeom>
        </p:spPr>
        <p:txBody>
          <a:bodyPr lIns="91425" tIns="91425" rIns="91425" bIns="91425" anchor="t" anchorCtr="0">
            <a:noAutofit/>
          </a:bodyPr>
          <a:lstStyle/>
          <a:p>
            <a:pPr marL="76200" lvl="0" indent="0" rtl="0">
              <a:spcBef>
                <a:spcPts val="0"/>
              </a:spcBef>
              <a:buSzPct val="100000"/>
              <a:buNone/>
            </a:pPr>
            <a:r>
              <a:rPr lang="en" sz="2400" b="1" dirty="0" smtClean="0">
                <a:solidFill>
                  <a:schemeClr val="tx2"/>
                </a:solidFill>
                <a:ea typeface="Economica"/>
                <a:cs typeface="Economica"/>
                <a:sym typeface="Economica"/>
              </a:rPr>
              <a:t>Controversy</a:t>
            </a:r>
            <a:r>
              <a:rPr lang="en" sz="2400" b="1" dirty="0">
                <a:solidFill>
                  <a:schemeClr val="tx2"/>
                </a:solidFill>
                <a:ea typeface="Economica"/>
                <a:cs typeface="Economica"/>
                <a:sym typeface="Economica"/>
              </a:rPr>
              <a:t>:</a:t>
            </a:r>
            <a:r>
              <a:rPr lang="en" sz="2400" dirty="0">
                <a:solidFill>
                  <a:schemeClr val="tx2"/>
                </a:solidFill>
                <a:ea typeface="Economica"/>
                <a:cs typeface="Economica"/>
                <a:sym typeface="Economica"/>
              </a:rPr>
              <a:t> </a:t>
            </a:r>
            <a:r>
              <a:rPr lang="en" sz="2400" dirty="0" smtClean="0">
                <a:solidFill>
                  <a:schemeClr val="tx2"/>
                </a:solidFill>
                <a:ea typeface="Economica"/>
                <a:cs typeface="Economica"/>
                <a:sym typeface="Economica"/>
              </a:rPr>
              <a:t>the relationship between </a:t>
            </a:r>
            <a:r>
              <a:rPr lang="en" sz="2400" i="1" dirty="0" smtClean="0">
                <a:solidFill>
                  <a:schemeClr val="tx2"/>
                </a:solidFill>
                <a:ea typeface="Economica"/>
                <a:cs typeface="Economica"/>
                <a:sym typeface="Economica"/>
              </a:rPr>
              <a:t>code-meshing</a:t>
            </a:r>
            <a:r>
              <a:rPr lang="en" sz="2400" dirty="0" smtClean="0">
                <a:solidFill>
                  <a:schemeClr val="tx2"/>
                </a:solidFill>
                <a:ea typeface="Economica"/>
                <a:cs typeface="Economica"/>
                <a:sym typeface="Economica"/>
              </a:rPr>
              <a:t> and </a:t>
            </a:r>
            <a:r>
              <a:rPr lang="en" sz="2400" i="1" dirty="0" smtClean="0">
                <a:solidFill>
                  <a:schemeClr val="tx2"/>
                </a:solidFill>
                <a:ea typeface="Economica"/>
                <a:cs typeface="Economica"/>
                <a:sym typeface="Economica"/>
              </a:rPr>
              <a:t>code-switching</a:t>
            </a:r>
            <a:r>
              <a:rPr lang="en" sz="2400" dirty="0" smtClean="0">
                <a:solidFill>
                  <a:schemeClr val="tx2"/>
                </a:solidFill>
                <a:ea typeface="Economica"/>
                <a:cs typeface="Economica"/>
                <a:sym typeface="Economica"/>
              </a:rPr>
              <a:t>?</a:t>
            </a:r>
            <a:endParaRPr lang="en" sz="2000" dirty="0" smtClean="0">
              <a:solidFill>
                <a:schemeClr val="tx2"/>
              </a:solidFill>
              <a:ea typeface="Economica"/>
              <a:cs typeface="Economica"/>
              <a:sym typeface="Economica"/>
            </a:endParaRPr>
          </a:p>
          <a:p>
            <a:pPr marL="457200" lvl="0" indent="-381000" rtl="0">
              <a:spcBef>
                <a:spcPts val="0"/>
              </a:spcBef>
              <a:buSzPct val="100000"/>
              <a:buFont typeface="Economica"/>
            </a:pPr>
            <a:endParaRPr lang="en" sz="1200" b="1" dirty="0" smtClean="0">
              <a:solidFill>
                <a:schemeClr val="tx2"/>
              </a:solidFill>
              <a:ea typeface="Economica"/>
              <a:cs typeface="Economica"/>
              <a:sym typeface="Economica"/>
            </a:endParaRPr>
          </a:p>
          <a:p>
            <a:pPr marL="76200" lvl="0" indent="0" rtl="0">
              <a:spcBef>
                <a:spcPts val="0"/>
              </a:spcBef>
              <a:buSzPct val="100000"/>
              <a:buNone/>
            </a:pPr>
            <a:r>
              <a:rPr lang="en" sz="2400" b="1" dirty="0" smtClean="0">
                <a:solidFill>
                  <a:schemeClr val="tx2"/>
                </a:solidFill>
                <a:ea typeface="Economica"/>
                <a:cs typeface="Economica"/>
                <a:sym typeface="Economica"/>
              </a:rPr>
              <a:t>Definitions: </a:t>
            </a:r>
          </a:p>
          <a:p>
            <a:pPr marL="419100" indent="-342900">
              <a:buClr>
                <a:srgbClr val="D16349"/>
              </a:buClr>
              <a:buSzPct val="100000"/>
            </a:pPr>
            <a:r>
              <a:rPr lang="en" sz="2400" i="1" dirty="0" smtClean="0">
                <a:solidFill>
                  <a:srgbClr val="646B86"/>
                </a:solidFill>
                <a:ea typeface="Economica"/>
                <a:cs typeface="Economica"/>
                <a:sym typeface="Economica"/>
              </a:rPr>
              <a:t>code-switching </a:t>
            </a:r>
            <a:endParaRPr lang="en" sz="2400" i="1" dirty="0">
              <a:solidFill>
                <a:schemeClr val="tx2"/>
              </a:solidFill>
              <a:ea typeface="Economica"/>
              <a:cs typeface="Economica"/>
              <a:sym typeface="Economica"/>
            </a:endParaRPr>
          </a:p>
          <a:p>
            <a:pPr marL="967740" lvl="2" indent="-342900">
              <a:buClr>
                <a:srgbClr val="D16349"/>
              </a:buClr>
              <a:buSzPct val="100000"/>
              <a:buFont typeface="Arial" panose="020B0604020202020204" pitchFamily="34" charset="0"/>
              <a:buChar char="•"/>
            </a:pPr>
            <a:r>
              <a:rPr lang="en" dirty="0" smtClean="0">
                <a:solidFill>
                  <a:schemeClr val="tx2"/>
                </a:solidFill>
                <a:ea typeface="Economica"/>
                <a:cs typeface="Economica"/>
                <a:sym typeface="Economica"/>
              </a:rPr>
              <a:t>shifts </a:t>
            </a:r>
            <a:r>
              <a:rPr lang="en" dirty="0">
                <a:solidFill>
                  <a:schemeClr val="tx2"/>
                </a:solidFill>
                <a:ea typeface="Economica"/>
                <a:cs typeface="Economica"/>
                <a:sym typeface="Economica"/>
              </a:rPr>
              <a:t>between multiple </a:t>
            </a:r>
            <a:r>
              <a:rPr lang="en" dirty="0" smtClean="0">
                <a:solidFill>
                  <a:schemeClr val="tx2"/>
                </a:solidFill>
                <a:ea typeface="Economica"/>
                <a:cs typeface="Economica"/>
                <a:sym typeface="Economica"/>
              </a:rPr>
              <a:t>languages, varieties, or registers</a:t>
            </a:r>
            <a:endParaRPr lang="en" dirty="0">
              <a:solidFill>
                <a:schemeClr val="tx2"/>
              </a:solidFill>
              <a:ea typeface="Economica"/>
              <a:cs typeface="Economica"/>
              <a:sym typeface="Economica"/>
            </a:endParaRPr>
          </a:p>
          <a:p>
            <a:pPr marL="624840" lvl="2" indent="0">
              <a:buClr>
                <a:srgbClr val="D16349"/>
              </a:buClr>
              <a:buSzPct val="100000"/>
              <a:buNone/>
            </a:pPr>
            <a:endParaRPr lang="en" dirty="0">
              <a:solidFill>
                <a:schemeClr val="tx2"/>
              </a:solidFill>
              <a:ea typeface="Economica"/>
              <a:cs typeface="Economica"/>
              <a:sym typeface="Economica"/>
            </a:endParaRPr>
          </a:p>
          <a:p>
            <a:pPr marL="419100" indent="-342900">
              <a:buSzPct val="100000"/>
            </a:pPr>
            <a:r>
              <a:rPr lang="en-US" sz="2400" b="1" i="1" dirty="0" smtClean="0">
                <a:solidFill>
                  <a:schemeClr val="tx2"/>
                </a:solidFill>
              </a:rPr>
              <a:t>code-meshing</a:t>
            </a:r>
          </a:p>
          <a:p>
            <a:pPr marL="967740" lvl="2" indent="-342900">
              <a:buClr>
                <a:srgbClr val="D16349"/>
              </a:buClr>
              <a:buSzPct val="100000"/>
              <a:buFont typeface="Arial" panose="020B0604020202020204" pitchFamily="34" charset="0"/>
              <a:buChar char="•"/>
            </a:pPr>
            <a:r>
              <a:rPr lang="en" b="1" dirty="0" smtClean="0">
                <a:solidFill>
                  <a:srgbClr val="646B86"/>
                </a:solidFill>
                <a:ea typeface="Economica"/>
                <a:cs typeface="Economica"/>
                <a:sym typeface="Economica"/>
              </a:rPr>
              <a:t>blends languages or local varieties with a dominant language</a:t>
            </a:r>
          </a:p>
          <a:p>
            <a:pPr marL="967740" lvl="2" indent="-342900">
              <a:buClr>
                <a:srgbClr val="D16349"/>
              </a:buClr>
              <a:buSzPct val="100000"/>
              <a:buFont typeface="Arial" panose="020B0604020202020204" pitchFamily="34" charset="0"/>
              <a:buChar char="•"/>
            </a:pPr>
            <a:r>
              <a:rPr lang="en-US" b="1" dirty="0" smtClean="0">
                <a:solidFill>
                  <a:schemeClr val="tx2"/>
                </a:solidFill>
              </a:rPr>
              <a:t>tends to be a purposeful, rhetorical strategy</a:t>
            </a:r>
            <a:endParaRPr lang="en" b="1" dirty="0" smtClean="0">
              <a:solidFill>
                <a:schemeClr val="tx2"/>
              </a:solidFill>
              <a:ea typeface="Economica"/>
              <a:cs typeface="Economica"/>
              <a:sym typeface="Economica"/>
            </a:endParaRPr>
          </a:p>
          <a:p>
            <a:pPr marL="419100" indent="-342900">
              <a:buSzPct val="100000"/>
            </a:pPr>
            <a:endParaRPr sz="2400" i="1" dirty="0">
              <a:solidFill>
                <a:schemeClr val="tx2"/>
              </a:solidFill>
            </a:endParaRPr>
          </a:p>
        </p:txBody>
      </p:sp>
    </p:spTree>
    <p:extLst>
      <p:ext uri="{BB962C8B-B14F-4D97-AF65-F5344CB8AC3E}">
        <p14:creationId xmlns:p14="http://schemas.microsoft.com/office/powerpoint/2010/main" val="1103715094"/>
      </p:ext>
    </p:extLst>
  </p:cSld>
  <p:clrMapOvr>
    <a:masterClrMapping/>
  </p:clrMapOvr>
  <p:transition spd="slow">
    <p:cut/>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71450"/>
            <a:ext cx="8839200" cy="569214"/>
          </a:xfrm>
        </p:spPr>
        <p:txBody>
          <a:bodyPr>
            <a:normAutofit fontScale="90000"/>
          </a:bodyPr>
          <a:lstStyle/>
          <a:p>
            <a:r>
              <a:rPr lang="en-US" sz="2800" b="1" dirty="0" smtClean="0">
                <a:solidFill>
                  <a:schemeClr val="tx2"/>
                </a:solidFill>
              </a:rPr>
              <a:t>Code-Meshing:</a:t>
            </a:r>
            <a:r>
              <a:rPr lang="en-US" sz="2000" b="1" dirty="0" smtClean="0">
                <a:solidFill>
                  <a:schemeClr val="tx2"/>
                </a:solidFill>
              </a:rPr>
              <a:t> </a:t>
            </a:r>
            <a:r>
              <a:rPr lang="en-US" sz="1900" b="1" dirty="0" smtClean="0">
                <a:solidFill>
                  <a:schemeClr val="tx2"/>
                </a:solidFill>
              </a:rPr>
              <a:t>blending SIGN LANGUAGE AND WRITTEN ENGLISH</a:t>
            </a:r>
            <a:endParaRPr lang="en-US" sz="1900" b="1" dirty="0">
              <a:solidFill>
                <a:schemeClr val="tx2"/>
              </a:solidFill>
            </a:endParaRPr>
          </a:p>
        </p:txBody>
      </p:sp>
      <p:sp>
        <p:nvSpPr>
          <p:cNvPr id="4" name="TextBox 3"/>
          <p:cNvSpPr txBox="1"/>
          <p:nvPr/>
        </p:nvSpPr>
        <p:spPr>
          <a:xfrm>
            <a:off x="228600" y="4019550"/>
            <a:ext cx="1237495" cy="646331"/>
          </a:xfrm>
          <a:prstGeom prst="rect">
            <a:avLst/>
          </a:prstGeom>
          <a:noFill/>
        </p:spPr>
        <p:txBody>
          <a:bodyPr wrap="square" rtlCol="0">
            <a:spAutoFit/>
          </a:bodyPr>
          <a:lstStyle/>
          <a:p>
            <a:pPr algn="ctr"/>
            <a:r>
              <a:rPr lang="en-US" sz="1800" b="1" dirty="0" smtClean="0">
                <a:solidFill>
                  <a:schemeClr val="tx2"/>
                </a:solidFill>
                <a:latin typeface="+mn-lt"/>
              </a:rPr>
              <a:t>Hearing Hands</a:t>
            </a:r>
            <a:endParaRPr lang="en-US" sz="1800" b="1" dirty="0">
              <a:solidFill>
                <a:schemeClr val="tx2"/>
              </a:solidFill>
              <a:latin typeface="+mn-lt"/>
            </a:endParaRPr>
          </a:p>
        </p:txBody>
      </p:sp>
      <p:pic>
        <p:nvPicPr>
          <p:cNvPr id="6" name="Hearing Hands_Samsung.avi">
            <a:hlinkClick r:id="" action="ppaction://media"/>
          </p:cNvPr>
          <p:cNvPicPr>
            <a:picLocks noGrp="1" noChangeAspect="1"/>
          </p:cNvPicPr>
          <p:nvPr>
            <p:ph sz="quarter" idx="1"/>
            <a:videoFile r:link="rId2"/>
            <p:extLst>
              <p:ext uri="{DAA4B4D4-6D71-4841-9C94-3DE7FCFB9230}">
                <p14:media xmlns:p14="http://schemas.microsoft.com/office/powerpoint/2010/main" r:embed="rId1"/>
              </p:ext>
            </p:extLst>
          </p:nvPr>
        </p:nvPicPr>
        <p:blipFill>
          <a:blip r:embed="rId5"/>
          <a:stretch>
            <a:fillRect/>
          </a:stretch>
        </p:blipFill>
        <p:spPr>
          <a:xfrm>
            <a:off x="1524000" y="1276350"/>
            <a:ext cx="6096000" cy="3429000"/>
          </a:xfrm>
        </p:spPr>
      </p:pic>
    </p:spTree>
    <p:extLst>
      <p:ext uri="{BB962C8B-B14F-4D97-AF65-F5344CB8AC3E}">
        <p14:creationId xmlns:p14="http://schemas.microsoft.com/office/powerpoint/2010/main" val="169304654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sp>
        <p:nvSpPr>
          <p:cNvPr id="68" name="Shape 68"/>
          <p:cNvSpPr txBox="1">
            <a:spLocks noGrp="1"/>
          </p:cNvSpPr>
          <p:nvPr>
            <p:ph type="title"/>
          </p:nvPr>
        </p:nvSpPr>
        <p:spPr>
          <a:xfrm>
            <a:off x="152400" y="285750"/>
            <a:ext cx="8839200" cy="533400"/>
          </a:xfrm>
          <a:prstGeom prst="rect">
            <a:avLst/>
          </a:prstGeom>
        </p:spPr>
        <p:txBody>
          <a:bodyPr lIns="91425" tIns="91425" rIns="91425" bIns="91425" anchor="b" anchorCtr="0">
            <a:noAutofit/>
          </a:bodyPr>
          <a:lstStyle/>
          <a:p>
            <a:pPr lvl="0" rtl="0">
              <a:spcBef>
                <a:spcPts val="0"/>
              </a:spcBef>
              <a:buNone/>
            </a:pPr>
            <a:r>
              <a:rPr lang="en" b="1" dirty="0">
                <a:solidFill>
                  <a:schemeClr val="tx2"/>
                </a:solidFill>
              </a:rPr>
              <a:t>What is code-meshing?</a:t>
            </a:r>
          </a:p>
        </p:txBody>
      </p:sp>
      <p:sp>
        <p:nvSpPr>
          <p:cNvPr id="69" name="Shape 69"/>
          <p:cNvSpPr txBox="1">
            <a:spLocks noGrp="1"/>
          </p:cNvSpPr>
          <p:nvPr>
            <p:ph type="body" idx="1"/>
          </p:nvPr>
        </p:nvSpPr>
        <p:spPr>
          <a:xfrm>
            <a:off x="304800" y="1352550"/>
            <a:ext cx="8610600" cy="3505200"/>
          </a:xfrm>
          <a:prstGeom prst="rect">
            <a:avLst/>
          </a:prstGeom>
        </p:spPr>
        <p:txBody>
          <a:bodyPr lIns="91425" tIns="91425" rIns="91425" bIns="91425" anchor="t" anchorCtr="0">
            <a:noAutofit/>
          </a:bodyPr>
          <a:lstStyle/>
          <a:p>
            <a:pPr marL="457200" lvl="0" indent="-381000" rtl="0">
              <a:spcBef>
                <a:spcPts val="0"/>
              </a:spcBef>
              <a:buSzPct val="100000"/>
              <a:buFont typeface="Economica"/>
            </a:pPr>
            <a:endParaRPr lang="en" sz="1200" b="1" dirty="0" smtClean="0">
              <a:solidFill>
                <a:schemeClr val="tx2"/>
              </a:solidFill>
              <a:ea typeface="Economica"/>
              <a:cs typeface="Economica"/>
              <a:sym typeface="Economica"/>
            </a:endParaRPr>
          </a:p>
          <a:p>
            <a:pPr marL="76200" lvl="0" indent="0" rtl="0">
              <a:spcBef>
                <a:spcPts val="0"/>
              </a:spcBef>
              <a:buSzPct val="100000"/>
              <a:buNone/>
            </a:pPr>
            <a:r>
              <a:rPr lang="en" sz="2800" b="1" dirty="0" smtClean="0">
                <a:solidFill>
                  <a:schemeClr val="tx2"/>
                </a:solidFill>
                <a:ea typeface="Economica"/>
                <a:cs typeface="Economica"/>
                <a:sym typeface="Economica"/>
              </a:rPr>
              <a:t>Our </a:t>
            </a:r>
            <a:r>
              <a:rPr lang="en" sz="2800" b="1" dirty="0">
                <a:solidFill>
                  <a:schemeClr val="tx2"/>
                </a:solidFill>
                <a:ea typeface="Economica"/>
                <a:cs typeface="Economica"/>
                <a:sym typeface="Economica"/>
              </a:rPr>
              <a:t>tentative position</a:t>
            </a:r>
            <a:r>
              <a:rPr lang="en" sz="2800" b="1" dirty="0" smtClean="0">
                <a:solidFill>
                  <a:schemeClr val="tx2"/>
                </a:solidFill>
                <a:ea typeface="Economica"/>
                <a:cs typeface="Economica"/>
                <a:sym typeface="Economica"/>
              </a:rPr>
              <a:t>:</a:t>
            </a:r>
          </a:p>
          <a:p>
            <a:pPr marL="76200" lvl="0" indent="0" rtl="0">
              <a:spcBef>
                <a:spcPts val="0"/>
              </a:spcBef>
              <a:buSzPct val="100000"/>
              <a:buNone/>
            </a:pPr>
            <a:endParaRPr lang="en" sz="1100" dirty="0" smtClean="0">
              <a:solidFill>
                <a:schemeClr val="tx2"/>
              </a:solidFill>
              <a:ea typeface="Economica"/>
              <a:cs typeface="Economica"/>
              <a:sym typeface="Economica"/>
            </a:endParaRPr>
          </a:p>
          <a:p>
            <a:pPr marL="1082040" lvl="3" indent="0">
              <a:buSzPct val="100000"/>
              <a:buNone/>
            </a:pPr>
            <a:endParaRPr lang="en" sz="1100" dirty="0">
              <a:ea typeface="Economica"/>
              <a:cs typeface="Economica"/>
              <a:sym typeface="Economica"/>
            </a:endParaRPr>
          </a:p>
          <a:p>
            <a:pPr lvl="0" rtl="0">
              <a:spcBef>
                <a:spcPts val="0"/>
              </a:spcBef>
              <a:buNone/>
            </a:pPr>
            <a:endParaRPr dirty="0"/>
          </a:p>
        </p:txBody>
      </p:sp>
    </p:spTree>
    <p:extLst>
      <p:ext uri="{BB962C8B-B14F-4D97-AF65-F5344CB8AC3E}">
        <p14:creationId xmlns:p14="http://schemas.microsoft.com/office/powerpoint/2010/main" val="2221418331"/>
      </p:ext>
    </p:extLst>
  </p:cSld>
  <p:clrMapOvr>
    <a:masterClrMapping/>
  </p:clrMapOvr>
  <p:transition spd="slow">
    <p:cut/>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sp>
        <p:nvSpPr>
          <p:cNvPr id="68" name="Shape 68"/>
          <p:cNvSpPr txBox="1">
            <a:spLocks noGrp="1"/>
          </p:cNvSpPr>
          <p:nvPr>
            <p:ph type="title"/>
          </p:nvPr>
        </p:nvSpPr>
        <p:spPr>
          <a:xfrm>
            <a:off x="152400" y="285750"/>
            <a:ext cx="8839200" cy="533400"/>
          </a:xfrm>
          <a:prstGeom prst="rect">
            <a:avLst/>
          </a:prstGeom>
        </p:spPr>
        <p:txBody>
          <a:bodyPr lIns="91425" tIns="91425" rIns="91425" bIns="91425" anchor="b" anchorCtr="0">
            <a:noAutofit/>
          </a:bodyPr>
          <a:lstStyle/>
          <a:p>
            <a:pPr lvl="0" rtl="0">
              <a:spcBef>
                <a:spcPts val="0"/>
              </a:spcBef>
              <a:buNone/>
            </a:pPr>
            <a:r>
              <a:rPr lang="en" b="1" dirty="0">
                <a:solidFill>
                  <a:schemeClr val="tx2"/>
                </a:solidFill>
              </a:rPr>
              <a:t>What is code-meshing?</a:t>
            </a:r>
          </a:p>
        </p:txBody>
      </p:sp>
      <p:sp>
        <p:nvSpPr>
          <p:cNvPr id="69" name="Shape 69"/>
          <p:cNvSpPr txBox="1">
            <a:spLocks noGrp="1"/>
          </p:cNvSpPr>
          <p:nvPr>
            <p:ph type="body" idx="1"/>
          </p:nvPr>
        </p:nvSpPr>
        <p:spPr>
          <a:xfrm>
            <a:off x="304800" y="1352550"/>
            <a:ext cx="8610600" cy="3505200"/>
          </a:xfrm>
          <a:prstGeom prst="rect">
            <a:avLst/>
          </a:prstGeom>
        </p:spPr>
        <p:txBody>
          <a:bodyPr lIns="91425" tIns="91425" rIns="91425" bIns="91425" anchor="t" anchorCtr="0">
            <a:noAutofit/>
          </a:bodyPr>
          <a:lstStyle/>
          <a:p>
            <a:pPr marL="457200" lvl="0" indent="-381000" rtl="0">
              <a:spcBef>
                <a:spcPts val="0"/>
              </a:spcBef>
              <a:buSzPct val="100000"/>
              <a:buFont typeface="Economica"/>
            </a:pPr>
            <a:endParaRPr lang="en" sz="1200" b="1" dirty="0" smtClean="0">
              <a:solidFill>
                <a:schemeClr val="tx2"/>
              </a:solidFill>
              <a:ea typeface="Economica"/>
              <a:cs typeface="Economica"/>
              <a:sym typeface="Economica"/>
            </a:endParaRPr>
          </a:p>
          <a:p>
            <a:pPr marL="76200" lvl="0" indent="0" rtl="0">
              <a:spcBef>
                <a:spcPts val="0"/>
              </a:spcBef>
              <a:buSzPct val="100000"/>
              <a:buNone/>
            </a:pPr>
            <a:r>
              <a:rPr lang="en" sz="2800" b="1" dirty="0" smtClean="0">
                <a:solidFill>
                  <a:schemeClr val="tx2"/>
                </a:solidFill>
                <a:ea typeface="Economica"/>
                <a:cs typeface="Economica"/>
                <a:sym typeface="Economica"/>
              </a:rPr>
              <a:t>Our </a:t>
            </a:r>
            <a:r>
              <a:rPr lang="en" sz="2800" b="1" dirty="0">
                <a:solidFill>
                  <a:schemeClr val="tx2"/>
                </a:solidFill>
                <a:ea typeface="Economica"/>
                <a:cs typeface="Economica"/>
                <a:sym typeface="Economica"/>
              </a:rPr>
              <a:t>tentative position</a:t>
            </a:r>
            <a:r>
              <a:rPr lang="en" sz="2800" b="1" dirty="0" smtClean="0">
                <a:solidFill>
                  <a:schemeClr val="tx2"/>
                </a:solidFill>
                <a:ea typeface="Economica"/>
                <a:cs typeface="Economica"/>
                <a:sym typeface="Economica"/>
              </a:rPr>
              <a:t>:</a:t>
            </a:r>
          </a:p>
          <a:p>
            <a:pPr marL="76200" lvl="0" indent="0" rtl="0">
              <a:spcBef>
                <a:spcPts val="0"/>
              </a:spcBef>
              <a:buSzPct val="100000"/>
              <a:buNone/>
            </a:pPr>
            <a:endParaRPr lang="en" sz="1100" dirty="0" smtClean="0">
              <a:solidFill>
                <a:schemeClr val="tx2"/>
              </a:solidFill>
              <a:ea typeface="Economica"/>
              <a:cs typeface="Economica"/>
              <a:sym typeface="Economica"/>
            </a:endParaRPr>
          </a:p>
          <a:p>
            <a:pPr marL="967740" lvl="2" indent="-342900">
              <a:buSzPct val="100000"/>
              <a:buFont typeface="Arial" panose="020B0604020202020204" pitchFamily="34" charset="0"/>
              <a:buChar char="•"/>
            </a:pPr>
            <a:r>
              <a:rPr lang="en" sz="2500" dirty="0" smtClean="0">
                <a:solidFill>
                  <a:schemeClr val="tx2"/>
                </a:solidFill>
                <a:ea typeface="Economica"/>
                <a:cs typeface="Economica"/>
                <a:sym typeface="Economica"/>
              </a:rPr>
              <a:t>Both code-switching and code-meshing can involve multiple </a:t>
            </a:r>
            <a:r>
              <a:rPr lang="en" sz="2500" dirty="0">
                <a:solidFill>
                  <a:schemeClr val="tx2"/>
                </a:solidFill>
                <a:ea typeface="Economica"/>
                <a:cs typeface="Economica"/>
                <a:sym typeface="Economica"/>
              </a:rPr>
              <a:t>local and </a:t>
            </a:r>
            <a:r>
              <a:rPr lang="en" sz="2500" dirty="0" smtClean="0">
                <a:solidFill>
                  <a:schemeClr val="tx2"/>
                </a:solidFill>
                <a:ea typeface="Economica"/>
                <a:cs typeface="Economica"/>
                <a:sym typeface="Economica"/>
              </a:rPr>
              <a:t>global languages</a:t>
            </a:r>
            <a:r>
              <a:rPr lang="en" sz="2400" dirty="0" smtClean="0">
                <a:solidFill>
                  <a:schemeClr val="tx2"/>
                </a:solidFill>
                <a:ea typeface="Economica"/>
                <a:cs typeface="Economica"/>
                <a:sym typeface="Economica"/>
              </a:rPr>
              <a:t> </a:t>
            </a:r>
          </a:p>
          <a:p>
            <a:pPr marL="1082040" lvl="3" indent="0">
              <a:buSzPct val="100000"/>
              <a:buNone/>
            </a:pPr>
            <a:endParaRPr lang="en" sz="1100" dirty="0">
              <a:ea typeface="Economica"/>
              <a:cs typeface="Economica"/>
              <a:sym typeface="Economica"/>
            </a:endParaRPr>
          </a:p>
          <a:p>
            <a:pPr lvl="0" rtl="0">
              <a:spcBef>
                <a:spcPts val="0"/>
              </a:spcBef>
              <a:buNone/>
            </a:pPr>
            <a:endParaRPr dirty="0"/>
          </a:p>
        </p:txBody>
      </p:sp>
    </p:spTree>
    <p:extLst>
      <p:ext uri="{BB962C8B-B14F-4D97-AF65-F5344CB8AC3E}">
        <p14:creationId xmlns:p14="http://schemas.microsoft.com/office/powerpoint/2010/main" val="2803804420"/>
      </p:ext>
    </p:extLst>
  </p:cSld>
  <p:clrMapOvr>
    <a:masterClrMapping/>
  </p:clrMapOvr>
  <p:transition spd="slow">
    <p:cut/>
  </p:transition>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Civic">
  <a:themeElements>
    <a:clrScheme name="Civic">
      <a:dk1>
        <a:sysClr val="windowText" lastClr="000000"/>
      </a:dk1>
      <a:lt1>
        <a:sysClr val="window" lastClr="FFFFFF"/>
      </a:lt1>
      <a:dk2>
        <a:srgbClr val="646B86"/>
      </a:dk2>
      <a:lt2>
        <a:srgbClr val="C5D1D7"/>
      </a:lt2>
      <a:accent1>
        <a:srgbClr val="D16349"/>
      </a:accent1>
      <a:accent2>
        <a:srgbClr val="CCB400"/>
      </a:accent2>
      <a:accent3>
        <a:srgbClr val="8CADAE"/>
      </a:accent3>
      <a:accent4>
        <a:srgbClr val="8C7B70"/>
      </a:accent4>
      <a:accent5>
        <a:srgbClr val="8FB08C"/>
      </a:accent5>
      <a:accent6>
        <a:srgbClr val="D19049"/>
      </a:accent6>
      <a:hlink>
        <a:srgbClr val="00A3D6"/>
      </a:hlink>
      <a:folHlink>
        <a:srgbClr val="694F07"/>
      </a:folHlink>
    </a:clrScheme>
    <a:fontScheme name="Civic">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Civic">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blipFill>
          <a:blip xmlns:r="http://schemas.openxmlformats.org/officeDocument/2006/relationships" r:embed="rId1">
            <a:duotone>
              <a:schemeClr val="phClr">
                <a:shade val="70000"/>
                <a:satMod val="115000"/>
              </a:schemeClr>
              <a:schemeClr val="phClr">
                <a:tint val="85000"/>
              </a:schemeClr>
            </a:duotone>
          </a:blip>
          <a:tile tx="0" ty="0" sx="85000" sy="85000" flip="none" algn="tl"/>
        </a:blipFill>
        <a:blipFill>
          <a:blip xmlns:r="http://schemas.openxmlformats.org/officeDocument/2006/relationships" r:embed="rId2">
            <a:duotone>
              <a:schemeClr val="phClr">
                <a:shade val="65000"/>
                <a:satMod val="115000"/>
              </a:schemeClr>
              <a:schemeClr val="phClr">
                <a:tint val="85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Civic</Template>
  <TotalTime>1660</TotalTime>
  <Words>5039</Words>
  <Application>Microsoft Office PowerPoint</Application>
  <PresentationFormat>On-screen Show (16:9)</PresentationFormat>
  <Paragraphs>512</Paragraphs>
  <Slides>56</Slides>
  <Notes>54</Notes>
  <HiddenSlides>0</HiddenSlides>
  <MMClips>3</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56</vt:i4>
      </vt:variant>
    </vt:vector>
  </HeadingPairs>
  <TitlesOfParts>
    <vt:vector size="64" baseType="lpstr">
      <vt:lpstr>Arial</vt:lpstr>
      <vt:lpstr>Cambria</vt:lpstr>
      <vt:lpstr>Wingdings</vt:lpstr>
      <vt:lpstr>Open Sans</vt:lpstr>
      <vt:lpstr>Wingdings 2</vt:lpstr>
      <vt:lpstr>Georgia</vt:lpstr>
      <vt:lpstr>Economica</vt:lpstr>
      <vt:lpstr>Civic</vt:lpstr>
      <vt:lpstr>Code-Meshing: Pedagogical Affordances and Challenges in  First-Year College Writing Classrooms</vt:lpstr>
      <vt:lpstr>What is code-meshing?</vt:lpstr>
      <vt:lpstr>What is code-meshing?</vt:lpstr>
      <vt:lpstr>What is code-meshing?</vt:lpstr>
      <vt:lpstr>Code-Switching: between INDONESIAN, ENGLISH, AND FRENCH</vt:lpstr>
      <vt:lpstr>What is code-meshing?</vt:lpstr>
      <vt:lpstr>Code-Meshing: blending SIGN LANGUAGE AND WRITTEN ENGLISH</vt:lpstr>
      <vt:lpstr>What is code-meshing?</vt:lpstr>
      <vt:lpstr>What is code-meshing?</vt:lpstr>
      <vt:lpstr>What is code-meshing?</vt:lpstr>
      <vt:lpstr>Why code-mesh?</vt:lpstr>
      <vt:lpstr>Why code-mesh?</vt:lpstr>
      <vt:lpstr>Why code-mesh?</vt:lpstr>
      <vt:lpstr>Why teach code-meshing?</vt:lpstr>
      <vt:lpstr>Why teach code-meshing?</vt:lpstr>
      <vt:lpstr>                  How do we teach code-meshing?  General Principles</vt:lpstr>
      <vt:lpstr>                  How do we teach code-meshing?  General Principles</vt:lpstr>
      <vt:lpstr>                  How do we teach code-meshing?  General Principles</vt:lpstr>
      <vt:lpstr>Teaching Standard English through Code-Meshing Examples</vt:lpstr>
      <vt:lpstr>Teaching Standard English through Code-Meshing Examples</vt:lpstr>
      <vt:lpstr>                  How do we teach code-meshing?  General Principles</vt:lpstr>
      <vt:lpstr>Key &amp; Peele: Phone Call</vt:lpstr>
      <vt:lpstr>                  How do we teach code-meshing?  General Principles</vt:lpstr>
      <vt:lpstr>                  How do we teach code-meshing?  Specific Approaches</vt:lpstr>
      <vt:lpstr>                  How do we teach code-meshing?  Specific Approaches</vt:lpstr>
      <vt:lpstr>                  How do we teach code-meshing?  Specific Approaches</vt:lpstr>
      <vt:lpstr>                  How do we teach code-meshing?  Specific Approaches</vt:lpstr>
      <vt:lpstr>Whitney’s class: Language as a Window into the Mind</vt:lpstr>
      <vt:lpstr>Whitney’s class: Language as a Window into the Mind</vt:lpstr>
      <vt:lpstr>Whitney’s class: Language as a Window into the Mind</vt:lpstr>
      <vt:lpstr>Whitney’s class: Language as a Window into the Mind</vt:lpstr>
      <vt:lpstr>Suzanne’s class: Culture and Learning</vt:lpstr>
      <vt:lpstr>Suzanne’s class: Culture and Learning</vt:lpstr>
      <vt:lpstr>Suzanne’s class: Culture and Learning</vt:lpstr>
      <vt:lpstr>Suzanne’s class: Culture and Learning</vt:lpstr>
      <vt:lpstr>Suzanne’s class: Culture and Learning</vt:lpstr>
      <vt:lpstr>Suzanne’s class: Culture and Learning</vt:lpstr>
      <vt:lpstr>Suzanne’s class: Culture and Learning</vt:lpstr>
      <vt:lpstr>Stella: The Code-Meshing Multimodal Project  in the Research Writing Unit</vt:lpstr>
      <vt:lpstr>Stella: The Code-Meshing Multimodal Project  in the Research Writing Unit</vt:lpstr>
      <vt:lpstr> Sarah: Guiding Code-Meshing in Tutoring and 1-on-1 Support</vt:lpstr>
      <vt:lpstr> Sarah: Guiding Code-Meshing in Tutoring and 1-on-1 Support</vt:lpstr>
      <vt:lpstr> Sarah: Guiding Code-Meshing in Tutoring and 1-on-1 Support</vt:lpstr>
      <vt:lpstr> Sarah: Guiding Code-Meshing in Tutoring and 1-on-1 Support</vt:lpstr>
      <vt:lpstr>… a brief aside: Meshing Register and Voice</vt:lpstr>
      <vt:lpstr> Sarah: Guiding Code-Meshing in Tutoring and 1-on-1 Support</vt:lpstr>
      <vt:lpstr> Sarah: Guiding Code-Meshing in Tutoring and 1-on-1 Support</vt:lpstr>
      <vt:lpstr>Sarah: Strategies for Tutoring Code-Meshing</vt:lpstr>
      <vt:lpstr>Sarah: Strategies for Tutoring Code-Meshing</vt:lpstr>
      <vt:lpstr>Sarah: Strategies for Tutoring Code-Meshing</vt:lpstr>
      <vt:lpstr>Sarah: Strategies for Tutoring Code-Meshing</vt:lpstr>
      <vt:lpstr>Sarah: Strategies for Tutoring Code-Meshing</vt:lpstr>
      <vt:lpstr>Sarah: Strategies for Tutoring Code-Meshing</vt:lpstr>
      <vt:lpstr>References and Code-Meshing Resources</vt:lpstr>
      <vt:lpstr>Facilitated Group Activities!</vt:lpstr>
      <vt:lpstr>Code-Meshing Workshop</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Code-Meshing: Pedagogical Affordances and Challenges in First-Year College Writing Classrooms (Workshop)</dc:title>
  <dc:creator>Stella Wang</dc:creator>
  <cp:lastModifiedBy>Stella Wang</cp:lastModifiedBy>
  <cp:revision>127</cp:revision>
  <dcterms:modified xsi:type="dcterms:W3CDTF">2016-03-05T02:22:02Z</dcterms:modified>
</cp:coreProperties>
</file>